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4"/>
    <p:sldMasterId id="2147483672" r:id="rId5"/>
    <p:sldMasterId id="2147483733" r:id="rId6"/>
    <p:sldMasterId id="2147483724" r:id="rId7"/>
    <p:sldMasterId id="2147483780" r:id="rId8"/>
    <p:sldMasterId id="2147483787" r:id="rId9"/>
  </p:sldMasterIdLst>
  <p:notesMasterIdLst>
    <p:notesMasterId r:id="rId17"/>
  </p:notesMasterIdLst>
  <p:handoutMasterIdLst>
    <p:handoutMasterId r:id="rId18"/>
  </p:handoutMasterIdLst>
  <p:sldIdLst>
    <p:sldId id="262" r:id="rId10"/>
    <p:sldId id="303" r:id="rId11"/>
    <p:sldId id="311" r:id="rId12"/>
    <p:sldId id="321" r:id="rId13"/>
    <p:sldId id="278" r:id="rId14"/>
    <p:sldId id="273" r:id="rId15"/>
    <p:sldId id="320" r:id="rId16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63F"/>
    <a:srgbClr val="EB3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163" d="100"/>
          <a:sy n="163" d="100"/>
        </p:scale>
        <p:origin x="144" y="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2.12.2022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2.12.2022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54" y="1084392"/>
            <a:ext cx="2031492" cy="131889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B56903C-B9CF-2C40-828C-AEAC0350D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48"/>
          <a:stretch/>
        </p:blipFill>
        <p:spPr>
          <a:xfrm>
            <a:off x="-1" y="0"/>
            <a:ext cx="12191973" cy="668312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3135549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5152666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50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43EA60-586E-4447-B142-D885A9937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62"/>
          <a:stretch/>
        </p:blipFill>
        <p:spPr>
          <a:xfrm>
            <a:off x="-1" y="-1"/>
            <a:ext cx="12191961" cy="654522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3201250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5218367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51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" y="0"/>
            <a:ext cx="12191972" cy="654048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71879" y="3378458"/>
            <a:ext cx="5442884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5395575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4594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C405C7BE-9AE5-4149-9E84-1AF29ADDAF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460"/>
          <a:stretch/>
        </p:blipFill>
        <p:spPr>
          <a:xfrm>
            <a:off x="-38107" y="-1"/>
            <a:ext cx="12230092" cy="663357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3201250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5218367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101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B6EBE2C-9206-9E41-B5CB-1749E33FF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958" b="7006"/>
          <a:stretch/>
        </p:blipFill>
        <p:spPr>
          <a:xfrm>
            <a:off x="0" y="0"/>
            <a:ext cx="12192000" cy="644996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3326318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5343435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831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8F56E0B-2F1A-5C4C-AE4F-D350B293C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1971" cy="660873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46091" y="3416840"/>
            <a:ext cx="6006247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846091" y="5433956"/>
            <a:ext cx="6006247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2D80A2-EC1D-6247-A1E4-7284CE909420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8F474B01-B130-B346-8A70-DECF900B3FD9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4" name="Suorakulmio 15">
              <a:extLst>
                <a:ext uri="{FF2B5EF4-FFF2-40B4-BE49-F238E27FC236}">
                  <a16:creationId xmlns:a16="http://schemas.microsoft.com/office/drawing/2014/main" id="{5D157C97-AE15-5749-A26B-6B9E9FB02553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12D412C8-8E35-674A-B162-72462FE7D6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093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24C720A-128E-8148-83DF-BC7608AC2F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7885" y="-9130"/>
            <a:ext cx="6784114" cy="6540485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2A080D39-2748-BB43-8591-7CAB8E49DA8A}"/>
              </a:ext>
            </a:extLst>
          </p:cNvPr>
          <p:cNvSpPr/>
          <p:nvPr userDrawn="1"/>
        </p:nvSpPr>
        <p:spPr>
          <a:xfrm>
            <a:off x="5218063" y="6167005"/>
            <a:ext cx="306437" cy="368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7597C8C4-6DA1-C742-9D46-E5003B0E5B74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7" name="Group 23">
            <a:extLst>
              <a:ext uri="{FF2B5EF4-FFF2-40B4-BE49-F238E27FC236}">
                <a16:creationId xmlns:a16="http://schemas.microsoft.com/office/drawing/2014/main" id="{F1AE4CED-F1BA-964E-911A-6F107B03C2FD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7C5C6DB-3CB5-464E-80B7-2CC30F112BE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43E5D273-1B11-4C49-B769-A1F65F5350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5068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FC455C4-101A-A641-8304-303C533CC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1114" y="-12141"/>
            <a:ext cx="6967954" cy="6554760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1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6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2F6C6FE-2BCB-574D-9E89-D023255ACA90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2F288E0-BA71-B240-A3CD-875C088D794B}"/>
              </a:ext>
            </a:extLst>
          </p:cNvPr>
          <p:cNvGrpSpPr/>
          <p:nvPr userDrawn="1"/>
        </p:nvGrpSpPr>
        <p:grpSpPr>
          <a:xfrm>
            <a:off x="609600" y="-10696"/>
            <a:ext cx="763388" cy="1028096"/>
            <a:chOff x="457200" y="0"/>
            <a:chExt cx="763388" cy="1028096"/>
          </a:xfrm>
        </p:grpSpPr>
        <p:sp>
          <p:nvSpPr>
            <p:cNvPr id="25" name="Suorakulmio 24">
              <a:extLst>
                <a:ext uri="{FF2B5EF4-FFF2-40B4-BE49-F238E27FC236}">
                  <a16:creationId xmlns:a16="http://schemas.microsoft.com/office/drawing/2014/main" id="{B9D2F8A7-D776-D946-B227-2854B04F52BB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6" name="Kuva 21">
              <a:extLst>
                <a:ext uri="{FF2B5EF4-FFF2-40B4-BE49-F238E27FC236}">
                  <a16:creationId xmlns:a16="http://schemas.microsoft.com/office/drawing/2014/main" id="{C5218B57-BCD5-A041-97DB-117A2C2BC4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0363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713A19E1-1B1C-D04B-9551-8E5C2BCB11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7000" y="0"/>
            <a:ext cx="7514999" cy="6540486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3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7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4313B751-1C73-F140-8F4C-4EAC8C7B914C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462F4281-2BCD-2145-8BBB-B4E0D5A44E41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6">
              <a:extLst>
                <a:ext uri="{FF2B5EF4-FFF2-40B4-BE49-F238E27FC236}">
                  <a16:creationId xmlns:a16="http://schemas.microsoft.com/office/drawing/2014/main" id="{53016C36-37CC-F543-8099-1045FAB3272E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34F1AE1-979D-3E47-9917-E7FC2F789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199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E1A0164-2F47-B34B-A51D-EE1CFC38F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8424"/>
            <a:ext cx="12192000" cy="3835400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12192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085664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963083" y="5314392"/>
            <a:ext cx="10456884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352BBDAF-4FB1-394A-9567-3BB92C74A39C}"/>
              </a:ext>
            </a:extLst>
          </p:cNvPr>
          <p:cNvGrpSpPr/>
          <p:nvPr userDrawn="1"/>
        </p:nvGrpSpPr>
        <p:grpSpPr>
          <a:xfrm>
            <a:off x="609601" y="0"/>
            <a:ext cx="763388" cy="1028096"/>
            <a:chOff x="457201" y="0"/>
            <a:chExt cx="763388" cy="1028096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6580AA72-B35B-8F4F-8F04-5965515A2D21}"/>
                </a:ext>
              </a:extLst>
            </p:cNvPr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F7D24B1F-032E-514A-BEAF-3D9DE2D9B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750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accent5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tx2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08610AC-C6DC-4040-B5DB-3FDA4B18D1E3}" type="datetime1">
              <a:rPr lang="fi-FI" smtClean="0"/>
              <a:t>2.12.2022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2DE20CDB-3AAF-234D-B1E6-880008B18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54" y="1084392"/>
            <a:ext cx="2031492" cy="1318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B81E7E4-FC8C-D946-B056-326E46CD0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3779140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12192000" cy="2980766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tsikko 1"/>
          <p:cNvSpPr>
            <a:spLocks noGrp="1"/>
          </p:cNvSpPr>
          <p:nvPr>
            <p:ph type="title"/>
          </p:nvPr>
        </p:nvSpPr>
        <p:spPr>
          <a:xfrm>
            <a:off x="963084" y="4085664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9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963083" y="5314392"/>
            <a:ext cx="10456884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>
              <a:buClr>
                <a:schemeClr val="bg1"/>
              </a:buClr>
              <a:buFont typeface="Arial"/>
              <a:buChar char="•"/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7B9BBA6-F172-434C-89AD-53D81D5D74FD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6" name="Group 23">
            <a:extLst>
              <a:ext uri="{FF2B5EF4-FFF2-40B4-BE49-F238E27FC236}">
                <a16:creationId xmlns:a16="http://schemas.microsoft.com/office/drawing/2014/main" id="{528E2714-A8CF-6B42-B74E-67A5E0367BED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8" name="Suorakulmio 17">
              <a:extLst>
                <a:ext uri="{FF2B5EF4-FFF2-40B4-BE49-F238E27FC236}">
                  <a16:creationId xmlns:a16="http://schemas.microsoft.com/office/drawing/2014/main" id="{7F91791D-97D0-384B-9B55-B9C46963927A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7FA66311-70AC-224B-B8AB-2FE67B5BA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162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D5111821-EEF5-CA4F-AF8D-DBEB6E46B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8" b="5650"/>
          <a:stretch/>
        </p:blipFill>
        <p:spPr>
          <a:xfrm>
            <a:off x="0" y="-1"/>
            <a:ext cx="12192000" cy="3429001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5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6" y="3227296"/>
            <a:ext cx="4721412" cy="1763058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6" y="5162832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6E5C5AF-6D6F-D644-9C80-9D05F775ED69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23">
            <a:extLst>
              <a:ext uri="{FF2B5EF4-FFF2-40B4-BE49-F238E27FC236}">
                <a16:creationId xmlns:a16="http://schemas.microsoft.com/office/drawing/2014/main" id="{AF70CA8E-4F4E-E94F-A0CA-C91F9F2C5B91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8">
              <a:extLst>
                <a:ext uri="{FF2B5EF4-FFF2-40B4-BE49-F238E27FC236}">
                  <a16:creationId xmlns:a16="http://schemas.microsoft.com/office/drawing/2014/main" id="{52AF6B33-C78B-1046-99A1-7A92D2EFF94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A6E36625-3D07-C94B-AFB2-F6962E2C6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50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1" y="637578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F9D46576-D913-A841-B054-014875DAA31A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699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699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368AA11-B73A-2C4F-B8FA-47C8C49BD118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0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844699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697090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124041A-D7AC-0740-969A-8B5B84F7A4B9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08EE7EB-9CF6-FA43-A603-2C39D04C89C9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6629496-E812-CC43-9126-819AE9AD3245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341344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5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2503395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26E5785-7056-6940-8594-7ED6FA4BE640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6BE65F0-2E78-7242-A984-C91FC36F2CCE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E73A1169-973A-9B40-AE1D-2352ECA8036D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4FBF98-1656-2740-8CFF-CE4CC73042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792" r="-12"/>
          <a:stretch/>
        </p:blipFill>
        <p:spPr>
          <a:xfrm>
            <a:off x="-14909" y="0"/>
            <a:ext cx="12206909" cy="653476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600" y="2728182"/>
            <a:ext cx="5881992" cy="1906777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00" y="4745298"/>
            <a:ext cx="5881992" cy="1106530"/>
          </a:xfrm>
          <a:effectLst>
            <a:outerShdw blurRad="76200" dist="38100" dir="2700000" algn="tl" rotWithShape="0">
              <a:schemeClr val="tx2">
                <a:alpha val="60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0" name="Suora yhdysviiva 19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uora yhdysviiva 20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67A43509-38E6-B147-9C40-427D60F0ED1A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020759A4-4F07-FF48-82FC-FC5BE1B66EB8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5" name="Suorakulmio 15">
              <a:extLst>
                <a:ext uri="{FF2B5EF4-FFF2-40B4-BE49-F238E27FC236}">
                  <a16:creationId xmlns:a16="http://schemas.microsoft.com/office/drawing/2014/main" id="{456FB161-DE53-3440-A39D-295F315637DB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7" name="Kuva 21">
              <a:extLst>
                <a:ext uri="{FF2B5EF4-FFF2-40B4-BE49-F238E27FC236}">
                  <a16:creationId xmlns:a16="http://schemas.microsoft.com/office/drawing/2014/main" id="{E9A57E90-65B0-A34F-A2C6-F6CD8BAF0C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7207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13" y="1045884"/>
            <a:ext cx="2729923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9595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39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uorakulmio 14"/>
          <p:cNvSpPr/>
          <p:nvPr userDrawn="1"/>
        </p:nvSpPr>
        <p:spPr>
          <a:xfrm rot="5400000">
            <a:off x="11124909" y="-29066"/>
            <a:ext cx="763388" cy="13707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8081" y="165392"/>
            <a:ext cx="323551" cy="981880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5B4D27AE-834E-AB48-9E8B-C427A60CD151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13" y="1045884"/>
            <a:ext cx="2729923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4515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120C548F-C35E-7C44-A29A-BA7C2724C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26"/>
            <a:ext cx="12191998" cy="3836112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3877234"/>
            <a:ext cx="12192000" cy="2980766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085664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/>
          <p:cNvSpPr>
            <a:spLocks noGrp="1"/>
          </p:cNvSpPr>
          <p:nvPr>
            <p:ph idx="10" hasCustomPrompt="1"/>
          </p:nvPr>
        </p:nvSpPr>
        <p:spPr>
          <a:xfrm>
            <a:off x="963083" y="5314392"/>
            <a:ext cx="10456884" cy="1177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Päivämäärän paikkamerkki 3"/>
          <p:cNvSpPr>
            <a:spLocks noGrp="1"/>
          </p:cNvSpPr>
          <p:nvPr userDrawn="1">
            <p:ph type="dt" sz="half" idx="11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B7B90E4D-7DF4-1147-9924-C5F332530C45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8520AD43-6A80-6B48-A3EB-AAB4EEE50EDD}"/>
              </a:ext>
            </a:extLst>
          </p:cNvPr>
          <p:cNvGrpSpPr/>
          <p:nvPr userDrawn="1"/>
        </p:nvGrpSpPr>
        <p:grpSpPr>
          <a:xfrm>
            <a:off x="609601" y="0"/>
            <a:ext cx="763388" cy="1028096"/>
            <a:chOff x="457201" y="0"/>
            <a:chExt cx="763388" cy="1028096"/>
          </a:xfrm>
        </p:grpSpPr>
        <p:sp>
          <p:nvSpPr>
            <p:cNvPr id="21" name="Suorakulmio 20">
              <a:extLst>
                <a:ext uri="{FF2B5EF4-FFF2-40B4-BE49-F238E27FC236}">
                  <a16:creationId xmlns:a16="http://schemas.microsoft.com/office/drawing/2014/main" id="{BCECDB1D-D9FB-A34E-AADD-25549FAC13EE}"/>
                </a:ext>
              </a:extLst>
            </p:cNvPr>
            <p:cNvSpPr/>
            <p:nvPr userDrawn="1"/>
          </p:nvSpPr>
          <p:spPr>
            <a:xfrm>
              <a:off x="457201" y="0"/>
              <a:ext cx="763388" cy="10280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2" name="Kuva 21">
              <a:extLst>
                <a:ext uri="{FF2B5EF4-FFF2-40B4-BE49-F238E27FC236}">
                  <a16:creationId xmlns:a16="http://schemas.microsoft.com/office/drawing/2014/main" id="{5C7D53FA-D418-F646-A856-4613AEB08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8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47580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975F191-867E-9E46-AC1A-C5459AC9C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917" b="7917"/>
          <a:stretch/>
        </p:blipFill>
        <p:spPr>
          <a:xfrm>
            <a:off x="11007" y="1"/>
            <a:ext cx="12222178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82B568B2-162A-7246-B3FC-A16B8EE510FC}" type="datetime1">
              <a:rPr lang="fi-FI" smtClean="0"/>
              <a:t>2.12.2022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0960279E-6E11-1C47-9502-10B260F59E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27075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99AA18F-667B-9043-A5B4-6DE4DA650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465"/>
          <a:stretch/>
        </p:blipFill>
        <p:spPr>
          <a:xfrm>
            <a:off x="23149" y="0"/>
            <a:ext cx="12168851" cy="6858000"/>
          </a:xfrm>
          <a:prstGeom prst="rect">
            <a:avLst/>
          </a:prstGeom>
        </p:spPr>
      </p:pic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rgbClr val="F1563F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FD361EE1-D02E-FC44-9B83-14D83344329D}" type="datetime1">
              <a:rPr lang="fi-FI" smtClean="0"/>
              <a:t>2.12.2022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9A4302-F2B8-9E43-892C-249DFBA804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78815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va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6A3EC19E-619F-DA4F-9C93-D0E22AE47A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3798" b="1431"/>
          <a:stretch/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20806"/>
            <a:ext cx="1108303" cy="180989"/>
          </a:xfrm>
        </p:spPr>
        <p:txBody>
          <a:bodyPr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1ACA4DC-9D46-1C4A-9FCC-A8A4E2D28BBB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20806"/>
            <a:ext cx="2863544" cy="180989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rgbClr val="F1563F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20806"/>
            <a:ext cx="605355" cy="18098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2080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Kuva 11">
            <a:extLst>
              <a:ext uri="{FF2B5EF4-FFF2-40B4-BE49-F238E27FC236}">
                <a16:creationId xmlns:a16="http://schemas.microsoft.com/office/drawing/2014/main" id="{8D421ED3-9D51-8943-8630-1126939C2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5613406"/>
            <a:ext cx="2456183" cy="1088388"/>
          </a:xfrm>
          <a:prstGeom prst="rect">
            <a:avLst/>
          </a:prstGeom>
          <a:effectLst>
            <a:outerShdw blurRad="508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121414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7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2"/>
            <a:ext cx="7636336" cy="87593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13" y="1045884"/>
            <a:ext cx="2729923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7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2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2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2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34034FB0-F16B-984E-9F7F-EBDE0736108B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2682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51" y="102042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08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6307302" cy="60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2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E3D7F98-E563-BE45-AC86-738A93C062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176" b="-2176"/>
          <a:stretch/>
        </p:blipFill>
        <p:spPr>
          <a:xfrm>
            <a:off x="-1" y="-2367"/>
            <a:ext cx="12191986" cy="6741675"/>
          </a:xfrm>
          <a:prstGeom prst="rect">
            <a:avLst/>
          </a:prstGeom>
        </p:spPr>
      </p:pic>
      <p:sp>
        <p:nvSpPr>
          <p:cNvPr id="14" name="Suorakulmio 13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9" name="Suora yhdysviiva 18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5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D3B5E02C-4786-8946-A4E3-50E8C3A48845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6D4805FA-630D-4B4B-ACF8-4EF8905EE13B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6" name="Suorakulmio 15">
              <a:extLst>
                <a:ext uri="{FF2B5EF4-FFF2-40B4-BE49-F238E27FC236}">
                  <a16:creationId xmlns:a16="http://schemas.microsoft.com/office/drawing/2014/main" id="{54B75E83-71E5-E943-ACB7-47456EEEA50B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383C001A-2A6A-0D43-BD20-BE1EDD0870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1046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89" y="286873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1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83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053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894" y="333081"/>
            <a:ext cx="7716626" cy="73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56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283894" y="3105546"/>
            <a:ext cx="5452466" cy="2356595"/>
          </a:xfrm>
        </p:spPr>
        <p:txBody>
          <a:bodyPr>
            <a:noAutofit/>
          </a:bodyPr>
          <a:lstStyle>
            <a:lvl1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577" b="0" i="0" baseline="0">
                <a:latin typeface="Arial (null)"/>
              </a:defRPr>
            </a:lvl2pPr>
            <a:lvl3pPr>
              <a:defRPr sz="1577" b="0" i="0" baseline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577" b="0" i="0" baseline="0">
                <a:latin typeface="Arial (null)"/>
              </a:defRPr>
            </a:lvl4pPr>
            <a:lvl5pPr>
              <a:defRPr sz="1577" b="0" i="0" baseline="0">
                <a:latin typeface="Arial (null)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77352" y="1950352"/>
            <a:ext cx="5498674" cy="970363"/>
          </a:xfrm>
        </p:spPr>
        <p:txBody>
          <a:bodyPr>
            <a:noAutofit/>
          </a:bodyPr>
          <a:lstStyle>
            <a:lvl1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76000"/>
              </a:lnSpc>
              <a:defRPr sz="4002" b="1">
                <a:solidFill>
                  <a:srgbClr val="ACC0C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76000"/>
              </a:lnSpc>
              <a:defRPr sz="4002" b="1">
                <a:solidFill>
                  <a:srgbClr val="ACC0C6"/>
                </a:solidFill>
              </a:defRPr>
            </a:lvl5pPr>
          </a:lstStyle>
          <a:p>
            <a:pPr lvl="0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92" y="-1237982"/>
            <a:ext cx="9841472" cy="94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44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046A8C-5A2D-4C67-A58D-0BC41DD41999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279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B841C3D-23E1-4DC5-A36F-C06D0292279E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83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349AAB-80AB-47F6-82CA-7DB8DC13BA8B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193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1C972E6-FDAA-41EE-A0A9-155028D32E5D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010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D79E-ECCD-49B3-9BE8-21DD6AA31017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04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572D-C5AE-4294-AC74-F90B1751845C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0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1C5C562-1EF7-C94D-94F1-E012ACD14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608748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11F7B02D-79A3-214C-9408-F04E1B79335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5" name="Suorakulmio 15">
              <a:extLst>
                <a:ext uri="{FF2B5EF4-FFF2-40B4-BE49-F238E27FC236}">
                  <a16:creationId xmlns:a16="http://schemas.microsoft.com/office/drawing/2014/main" id="{D56AE105-3232-684F-A9F5-A53BE953B9DF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4416BF62-04C6-1044-972E-75157A2D8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6015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8C5A31-2DDA-4091-813B-5D417EA1ACDE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5148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F289DF-FBA3-4597-A904-E307E3C84334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6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64FC23-7509-4456-9D52-DAA8222108B6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79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32CA36-1561-45B3-A1B4-35ED27ECF791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112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2E643B-A9DB-4FD6-8BDB-7EA639342561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65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7506C7-8216-4EC3-87F2-392A1381FF92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254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1F2E-DC71-4048-9C3D-E0D1A7B75486}" type="datetime1">
              <a:rPr lang="fi-FI" smtClean="0"/>
              <a:t>2.12.2022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12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A4A60-FF9F-4C24-9C4E-EAB0E3EE7704}" type="datetime1">
              <a:rPr lang="fi-FI" smtClean="0"/>
              <a:t>2.12.2022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4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683F0-3DF9-4060-AF91-3F96E5F5FDB5}" type="datetime1">
              <a:rPr lang="fi-FI" smtClean="0"/>
              <a:t>2.12.2022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3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630F8-8B8A-43EF-8D1C-8688DBAE1386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90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FF628D5-D368-D744-8C2F-C19CE21993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868"/>
          <a:stretch/>
        </p:blipFill>
        <p:spPr>
          <a:xfrm>
            <a:off x="-1" y="1"/>
            <a:ext cx="12191995" cy="6541156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609600" y="3384595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609600" y="5401711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11F7B02D-79A3-214C-9408-F04E1B79335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5" name="Suorakulmio 15">
              <a:extLst>
                <a:ext uri="{FF2B5EF4-FFF2-40B4-BE49-F238E27FC236}">
                  <a16:creationId xmlns:a16="http://schemas.microsoft.com/office/drawing/2014/main" id="{D56AE105-3232-684F-A9F5-A53BE953B9DF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4416BF62-04C6-1044-972E-75157A2D8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39477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2C310-250E-4EA1-8C85-02241155759C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87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E9DE80-CFF9-433E-BC83-90E7C25BFB84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800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453336"/>
            <a:ext cx="798984" cy="144463"/>
          </a:xfrm>
        </p:spPr>
        <p:txBody>
          <a:bodyPr/>
          <a:lstStyle>
            <a:lvl1pPr algn="l">
              <a:defRPr/>
            </a:lvl1pPr>
          </a:lstStyle>
          <a:p>
            <a:fld id="{7AE1A52A-7A45-4747-8826-46DCD6690801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453336"/>
            <a:ext cx="4392488" cy="144463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453336"/>
            <a:ext cx="431999" cy="144016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448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7C96-8B78-4B19-90A3-2C22DB5F97CB}" type="datetime1">
              <a:rPr lang="fi-FI" smtClean="0"/>
              <a:t>2.12.2022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90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EC53D-0787-4619-B803-FB4E52B4C727}" type="datetime1">
              <a:rPr lang="fi-FI" smtClean="0"/>
              <a:t>2.12.2022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256588" y="5373216"/>
            <a:ext cx="3455987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9882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5374A-B6D5-4C79-9E3A-C9CBEE1AD41C}" type="datetime1">
              <a:rPr lang="fi-FI" smtClean="0"/>
              <a:t>2.12.2022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1411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433-B9E6-4CF4-8471-478F74666DCC}" type="datetime1">
              <a:rPr lang="fi-FI" smtClean="0"/>
              <a:t>2.12.2022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Picture Text</a:t>
            </a:r>
          </a:p>
        </p:txBody>
      </p:sp>
    </p:spTree>
    <p:extLst>
      <p:ext uri="{BB962C8B-B14F-4D97-AF65-F5344CB8AC3E}">
        <p14:creationId xmlns:p14="http://schemas.microsoft.com/office/powerpoint/2010/main" val="21139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0A9A-4E1A-4CFD-BDF0-5604E43758BB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9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2C7D-9AB6-4C39-BBB7-9E927F314F99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37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77D63E-B525-4531-86B9-70BF5994A5E7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endParaRPr lang="fi-FI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515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BFED53C-40DF-4E4A-87A1-5AD08D886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161"/>
            <a:ext cx="12192000" cy="6532785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11F7B02D-79A3-214C-9408-F04E1B79335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5" name="Suorakulmio 15">
              <a:extLst>
                <a:ext uri="{FF2B5EF4-FFF2-40B4-BE49-F238E27FC236}">
                  <a16:creationId xmlns:a16="http://schemas.microsoft.com/office/drawing/2014/main" id="{D56AE105-3232-684F-A9F5-A53BE953B9DF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4416BF62-04C6-1044-972E-75157A2D8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4100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4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1188C8-9CC8-4312-B771-F2615844C916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7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892185-40C9-4322-B0DE-C3FF274F1397}" type="datetime1">
              <a:rPr lang="fi-FI" smtClean="0"/>
              <a:t>2.12.2022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9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9F6140-E4BC-4CA0-9B8B-3660C5320C66}" type="datetime1">
              <a:rPr lang="fi-FI" smtClean="0"/>
              <a:t>2.12.2022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112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2ED2AF-B0EA-4920-9061-A550D71E1051}" type="datetime1">
              <a:rPr lang="fi-FI" smtClean="0"/>
              <a:t>2.12.2022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741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11EC-2B0A-4FE3-A356-5289FE592203}" type="datetime1">
              <a:rPr lang="fi-FI" smtClean="0"/>
              <a:t>2.12.2022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35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DCEB-E87B-4C58-B7E8-DD4C6464F7EE}" type="datetime1">
              <a:rPr lang="fi-FI" smtClean="0"/>
              <a:t>2.12.2022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22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C035652-A999-4118-9606-1DF5E56EF1CF}" type="datetime1">
              <a:rPr lang="fi-FI" smtClean="0"/>
              <a:t>2.12.2022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79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9C25B3C-1CD8-4921-8D7D-770BBD368115}" type="datetime1">
              <a:rPr lang="fi-FI" smtClean="0"/>
              <a:t>2.12.2022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58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3608165-F82C-4B10-A2FA-6B878740236B}" type="datetime1">
              <a:rPr lang="fi-FI" smtClean="0"/>
              <a:t>2.12.2022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40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A200D1-495A-4A38-AFEB-181491454DF7}" type="datetime1">
              <a:rPr lang="fi-FI" smtClean="0"/>
              <a:t>2.12.2022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355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B78DB495-543E-C34B-ACBE-FE7ACADAB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4744"/>
            <a:ext cx="12191989" cy="6570760"/>
          </a:xfrm>
          <a:prstGeom prst="rect">
            <a:avLst/>
          </a:prstGeom>
        </p:spPr>
      </p:pic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rgbClr val="0029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tsikko 1"/>
          <p:cNvSpPr>
            <a:spLocks noGrp="1"/>
          </p:cNvSpPr>
          <p:nvPr>
            <p:ph type="ctrTitle"/>
          </p:nvPr>
        </p:nvSpPr>
        <p:spPr>
          <a:xfrm>
            <a:off x="609600" y="2829276"/>
            <a:ext cx="7259688" cy="1906777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4" name="Alaotsikko 2"/>
          <p:cNvSpPr>
            <a:spLocks noGrp="1"/>
          </p:cNvSpPr>
          <p:nvPr>
            <p:ph type="subTitle" idx="1"/>
          </p:nvPr>
        </p:nvSpPr>
        <p:spPr>
          <a:xfrm>
            <a:off x="609600" y="4846392"/>
            <a:ext cx="7259688" cy="1106530"/>
          </a:xfrm>
          <a:effectLst>
            <a:outerShdw blurRad="76200" dist="38100" dir="2700000" algn="tl" rotWithShape="0">
              <a:schemeClr val="tx1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71585F7-AA6F-5044-89F9-0EDF7A5B23EF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11F7B02D-79A3-214C-9408-F04E1B79335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25" name="Suorakulmio 15">
              <a:extLst>
                <a:ext uri="{FF2B5EF4-FFF2-40B4-BE49-F238E27FC236}">
                  <a16:creationId xmlns:a16="http://schemas.microsoft.com/office/drawing/2014/main" id="{D56AE105-3232-684F-A9F5-A53BE953B9DF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7" name="Kuva 21">
              <a:extLst>
                <a:ext uri="{FF2B5EF4-FFF2-40B4-BE49-F238E27FC236}">
                  <a16:creationId xmlns:a16="http://schemas.microsoft.com/office/drawing/2014/main" id="{4416BF62-04C6-1044-972E-75157A2D8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09317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1872208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32CA36-1561-45B3-A1B4-35ED27ECF791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773238"/>
            <a:ext cx="5256213" cy="165576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9415" y="3789362"/>
            <a:ext cx="5256585" cy="237648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1412776"/>
            <a:ext cx="5256213" cy="288454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89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32CA36-1561-45B3-A1B4-35ED27ECF791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0173815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362" y="1773238"/>
            <a:ext cx="5256213" cy="165576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455990" y="3789362"/>
            <a:ext cx="5256585" cy="237648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accent2"/>
                </a:solidFill>
              </a:defRPr>
            </a:lvl3pPr>
            <a:lvl4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accent2"/>
                </a:solidFill>
              </a:defRPr>
            </a:lvl4pPr>
            <a:lvl5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362" y="1412776"/>
            <a:ext cx="5256213" cy="288454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086433" cy="6858000"/>
          </a:xfrm>
          <a:custGeom>
            <a:avLst/>
            <a:gdLst/>
            <a:ahLst/>
            <a:cxnLst/>
            <a:rect l="l" t="t" r="r" b="b"/>
            <a:pathLst>
              <a:path w="6086433" h="6858000">
                <a:moveTo>
                  <a:pt x="0" y="0"/>
                </a:moveTo>
                <a:lnTo>
                  <a:pt x="6086433" y="0"/>
                </a:lnTo>
                <a:lnTo>
                  <a:pt x="6086433" y="1996"/>
                </a:lnTo>
                <a:lnTo>
                  <a:pt x="4214770" y="6857999"/>
                </a:lnTo>
                <a:lnTo>
                  <a:pt x="6086433" y="6857999"/>
                </a:lnTo>
                <a:lnTo>
                  <a:pt x="6086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5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6096000" h="6858000">
                <a:moveTo>
                  <a:pt x="1872208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2E643B-A9DB-4FD6-8BDB-7EA639342561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1773238"/>
            <a:ext cx="5256213" cy="165576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9415" y="3789362"/>
            <a:ext cx="5256585" cy="237648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1412354"/>
            <a:ext cx="5256213" cy="288454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57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086433" cy="6858000"/>
          </a:xfrm>
          <a:custGeom>
            <a:avLst/>
            <a:gdLst/>
            <a:ahLst/>
            <a:cxnLst/>
            <a:rect l="l" t="t" r="r" b="b"/>
            <a:pathLst>
              <a:path w="6086433" h="6858000">
                <a:moveTo>
                  <a:pt x="0" y="0"/>
                </a:moveTo>
                <a:lnTo>
                  <a:pt x="6086433" y="0"/>
                </a:lnTo>
                <a:lnTo>
                  <a:pt x="6086433" y="1996"/>
                </a:lnTo>
                <a:lnTo>
                  <a:pt x="4214770" y="6857999"/>
                </a:lnTo>
                <a:lnTo>
                  <a:pt x="6086433" y="6857999"/>
                </a:lnTo>
                <a:lnTo>
                  <a:pt x="60864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2E643B-A9DB-4FD6-8BDB-7EA639342561}" type="datetime1">
              <a:rPr lang="fi-FI" smtClean="0"/>
              <a:t>2.12.2022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017386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6362" y="1773238"/>
            <a:ext cx="5256213" cy="165576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455990" y="3789362"/>
            <a:ext cx="5256585" cy="2376487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lnSpc>
                <a:spcPct val="120000"/>
              </a:lnSpc>
              <a:spcBef>
                <a:spcPts val="400"/>
              </a:spcBef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56362" y="1412354"/>
            <a:ext cx="5256213" cy="288454"/>
          </a:xfrm>
        </p:spPr>
        <p:txBody>
          <a:bodyPr anchor="ctr" anchorCtr="0"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44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4BE6E098-BCEF-D24C-B681-E8BBD75479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19" b="-1519"/>
          <a:stretch/>
        </p:blipFill>
        <p:spPr>
          <a:xfrm>
            <a:off x="-1" y="9458"/>
            <a:ext cx="12191973" cy="668469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55076" y="2830749"/>
            <a:ext cx="7259688" cy="1906777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 anchor="b">
            <a:noAutofit/>
          </a:bodyPr>
          <a:lstStyle>
            <a:lvl1pPr algn="r"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55076" y="4847866"/>
            <a:ext cx="7259688" cy="1106530"/>
          </a:xfrm>
          <a:effectLst>
            <a:outerShdw blurRad="76200" dist="38100" dir="2700000" algn="tl" rotWithShape="0">
              <a:schemeClr val="tx2">
                <a:alpha val="73000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7" name="Suorakulmio 16"/>
          <p:cNvSpPr/>
          <p:nvPr userDrawn="1"/>
        </p:nvSpPr>
        <p:spPr>
          <a:xfrm>
            <a:off x="0" y="6540486"/>
            <a:ext cx="12192000" cy="3236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1" name="Suora yhdysviiva 2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083-D089-7049-93DE-E3B2704DB8F0}" type="datetime1">
              <a:rPr lang="fi-FI" smtClean="0"/>
              <a:t>2.12.2022</a:t>
            </a:fld>
            <a:endParaRPr lang="fi-FI" dirty="0"/>
          </a:p>
        </p:txBody>
      </p:sp>
      <p:grpSp>
        <p:nvGrpSpPr>
          <p:cNvPr id="15" name="Group 23">
            <a:extLst>
              <a:ext uri="{FF2B5EF4-FFF2-40B4-BE49-F238E27FC236}">
                <a16:creationId xmlns:a16="http://schemas.microsoft.com/office/drawing/2014/main" id="{998FDE28-3A8A-CC41-B9AE-FC8219BDDC0F}"/>
              </a:ext>
            </a:extLst>
          </p:cNvPr>
          <p:cNvGrpSpPr/>
          <p:nvPr userDrawn="1"/>
        </p:nvGrpSpPr>
        <p:grpSpPr>
          <a:xfrm>
            <a:off x="10751376" y="0"/>
            <a:ext cx="763388" cy="1028096"/>
            <a:chOff x="457200" y="0"/>
            <a:chExt cx="763388" cy="1028096"/>
          </a:xfrm>
        </p:grpSpPr>
        <p:sp>
          <p:nvSpPr>
            <p:cNvPr id="16" name="Suorakulmio 15">
              <a:extLst>
                <a:ext uri="{FF2B5EF4-FFF2-40B4-BE49-F238E27FC236}">
                  <a16:creationId xmlns:a16="http://schemas.microsoft.com/office/drawing/2014/main" id="{A7985D08-9F07-8444-8746-56235DC6557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AE3D0C92-058E-6940-8D6D-797E16A92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30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5.xm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image" Target="../media/image32.jpeg"/><Relationship Id="rId5" Type="http://schemas.openxmlformats.org/officeDocument/2006/relationships/slideLayout" Target="../slideLayouts/slideLayout42.xml"/><Relationship Id="rId10" Type="http://schemas.openxmlformats.org/officeDocument/2006/relationships/image" Target="../media/image31.png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30.png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image" Target="../media/image37.png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41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E0E3AB3E-AD34-0942-B6D3-5868262D7422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3" r:id="rId2"/>
    <p:sldLayoutId id="2147483689" r:id="rId3"/>
    <p:sldLayoutId id="2147483701" r:id="rId4"/>
    <p:sldLayoutId id="2147483703" r:id="rId5"/>
    <p:sldLayoutId id="2147483779" r:id="rId6"/>
    <p:sldLayoutId id="2147483777" r:id="rId7"/>
    <p:sldLayoutId id="2147483778" r:id="rId8"/>
    <p:sldLayoutId id="2147483704" r:id="rId9"/>
    <p:sldLayoutId id="2147483774" r:id="rId10"/>
    <p:sldLayoutId id="2147483767" r:id="rId11"/>
    <p:sldLayoutId id="2147483768" r:id="rId12"/>
    <p:sldLayoutId id="2147483769" r:id="rId13"/>
    <p:sldLayoutId id="2147483772" r:id="rId14"/>
    <p:sldLayoutId id="2147483770" r:id="rId15"/>
    <p:sldLayoutId id="2147483775" r:id="rId16"/>
    <p:sldLayoutId id="2147483686" r:id="rId17"/>
    <p:sldLayoutId id="2147483687" r:id="rId18"/>
    <p:sldLayoutId id="2147483776" r:id="rId19"/>
    <p:sldLayoutId id="2147483722" r:id="rId20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8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5" y="6592626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E8D5B848-FBEF-ED40-A8A7-53919FA1F055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6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3F3E354D-E954-FF46-ABEB-7E97F78C7665}"/>
              </a:ext>
            </a:extLst>
          </p:cNvPr>
          <p:cNvGrpSpPr/>
          <p:nvPr userDrawn="1"/>
        </p:nvGrpSpPr>
        <p:grpSpPr>
          <a:xfrm>
            <a:off x="10819012" y="-17241"/>
            <a:ext cx="763388" cy="1028096"/>
            <a:chOff x="457200" y="0"/>
            <a:chExt cx="763388" cy="102809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3AFE227F-863F-ED4F-9AC6-9CBB38936874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C9E943F7-B44B-3842-B8E5-821E0BA44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18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757" r:id="rId10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8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53B7846E-1148-6540-8CDC-0575AAF89067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8" r:id="rId2"/>
    <p:sldLayoutId id="2147483773" r:id="rId3"/>
  </p:sldLayoutIdLst>
  <p:hf hdr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5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6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FB69CF8E-21BB-AF46-B6FE-DA2AD07B6B76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fld id="{48E4C842-9D56-0E4E-9344-4F6611C275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32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5" r:id="rId2"/>
    <p:sldLayoutId id="2147483747" r:id="rId3"/>
    <p:sldLayoutId id="2147483762" r:id="rId4"/>
  </p:sldLayoutIdLst>
  <p:hf hdr="0"/>
  <p:txStyles>
    <p:titleStyle>
      <a:lvl1pPr algn="ctr" defTabSz="4572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bg1"/>
          </a:solidFill>
          <a:latin typeface="Helvetica" pitchFamily="34" charset="0"/>
          <a:ea typeface="+mj-ea"/>
          <a:cs typeface="Helvetica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1pPr>
      <a:lvl2pPr marL="742950" indent="-28575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Helvetica" pitchFamily="34" charset="0"/>
          <a:ea typeface="+mn-ea"/>
          <a:cs typeface="Helvetic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4583" y="2637027"/>
            <a:ext cx="7679353" cy="1315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50" b="1" i="0">
                <a:solidFill>
                  <a:srgbClr val="ACC0C6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 (null)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42313" y="3667683"/>
            <a:ext cx="10515058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66290" y="5710018"/>
            <a:ext cx="3420727" cy="702270"/>
          </a:xfrm>
          <a:prstGeom prst="rect">
            <a:avLst/>
          </a:prstGeom>
        </p:spPr>
      </p:pic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91126645-17A3-1944-9011-7D3AE6F314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89" y="445712"/>
            <a:ext cx="3044773" cy="13660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D7B8B42-4BDC-3B40-9580-46229565ABD9}"/>
              </a:ext>
            </a:extLst>
          </p:cNvPr>
          <p:cNvGrpSpPr/>
          <p:nvPr userDrawn="1"/>
        </p:nvGrpSpPr>
        <p:grpSpPr>
          <a:xfrm>
            <a:off x="4168452" y="5521132"/>
            <a:ext cx="7075548" cy="855373"/>
            <a:chOff x="0" y="0"/>
            <a:chExt cx="5668645" cy="5524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97911B-845E-9C48-BBE5-543CDE7E9B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801870" cy="552450"/>
            </a:xfrm>
            <a:prstGeom prst="rect">
              <a:avLst/>
            </a:prstGeom>
          </p:spPr>
        </p:pic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0154B8F9-982F-1A48-9433-2C933C5A8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04775"/>
              <a:ext cx="342900" cy="342900"/>
            </a:xfrm>
            <a:prstGeom prst="rect">
              <a:avLst/>
            </a:prstGeom>
          </p:spPr>
        </p:pic>
        <p:pic>
          <p:nvPicPr>
            <p:cNvPr id="16" name="Picture 15" descr="Logo, company name&#10;&#10;Description automatically generated">
              <a:extLst>
                <a:ext uri="{FF2B5EF4-FFF2-40B4-BE49-F238E27FC236}">
                  <a16:creationId xmlns:a16="http://schemas.microsoft.com/office/drawing/2014/main" id="{4D240D7D-F28D-094F-8E6C-C81EBE1441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6850" y="104775"/>
              <a:ext cx="391795" cy="391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700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</p:sldLayoutIdLst>
  <p:txStyles>
    <p:titleStyle>
      <a:lvl1pPr>
        <a:defRPr>
          <a:solidFill>
            <a:srgbClr val="009FE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77246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54492">
        <a:defRPr b="0" i="0"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831738">
        <a:defRPr b="0" i="0">
          <a:latin typeface="Arial (null)"/>
          <a:ea typeface="+mn-ea"/>
          <a:cs typeface="+mn-cs"/>
        </a:defRPr>
      </a:lvl4pPr>
      <a:lvl5pPr marL="1108984">
        <a:defRPr b="0" i="0">
          <a:latin typeface="Arial (null)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88488" y="6453336"/>
            <a:ext cx="798984" cy="144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38343E28-05A7-420A-84FB-51E3F853D4CB}" type="datetime1">
              <a:rPr lang="fi-FI" smtClean="0"/>
              <a:t>2.12.2022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453336"/>
            <a:ext cx="4392488" cy="1444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noProof="1"/>
              <a:t>JYU Since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5" y="6453336"/>
            <a:ext cx="431999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00" b="1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/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5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  <p:sldLayoutId id="2147483821" r:id="rId34"/>
    <p:sldLayoutId id="2147483822" r:id="rId35"/>
    <p:sldLayoutId id="2147483823" r:id="rId36"/>
    <p:sldLayoutId id="2147483824" r:id="rId37"/>
    <p:sldLayoutId id="2147483825" r:id="rId38"/>
    <p:sldLayoutId id="2147483826" r:id="rId39"/>
    <p:sldLayoutId id="2147483827" r:id="rId40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dmissions@jyu.fi" TargetMode="External"/><Relationship Id="rId2" Type="http://schemas.openxmlformats.org/officeDocument/2006/relationships/hyperlink" Target="mailto:exchange@jyu.fi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www.youtube.com/user/JyvaskylaUniversity" TargetMode="External"/><Relationship Id="rId5" Type="http://schemas.openxmlformats.org/officeDocument/2006/relationships/hyperlink" Target="https://twitter.com/uniofjyvaskyla" TargetMode="External"/><Relationship Id="rId4" Type="http://schemas.openxmlformats.org/officeDocument/2006/relationships/hyperlink" Target="https://www.instagram.com/uniofjyvaskyl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76200" dist="38100" dir="2700000" algn="tl" rotWithShape="0">
                    <a:prstClr val="black">
                      <a:alpha val="73000"/>
                    </a:prstClr>
                  </a:outerShdw>
                </a:effectLst>
                <a:latin typeface="Aleo" panose="020F0802020204030203" pitchFamily="34" charset="0"/>
              </a:rPr>
              <a:t>Study at the University of Jyväskylä</a:t>
            </a:r>
            <a:endParaRPr lang="fi-FI" dirty="0">
              <a:latin typeface="Aleo" panose="020F080202020403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>
                <a:latin typeface="Aleo" panose="020F0802020204030203" pitchFamily="34" charset="0"/>
              </a:rPr>
              <a:t>2022</a:t>
            </a:r>
            <a:r>
              <a:rPr lang="fi-FI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83-D089-7049-93DE-E3B2704DB8F0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969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2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87"/>
          <a:stretch>
            <a:fillRect/>
          </a:stretch>
        </p:blipFill>
        <p:spPr/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303AC-00DE-4A76-B195-7695749E5363}" type="datetime1">
              <a:rPr kumimoji="0" lang="fi-FI" sz="700" b="1" i="0" u="none" strike="noStrike" kern="1200" cap="all" spc="5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2.12.2022</a:t>
            </a:fld>
            <a:endParaRPr kumimoji="0" lang="fi-FI" sz="700" b="1" i="0" u="none" strike="noStrike" kern="1200" cap="all" spc="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JYU Since 1863.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48902-A2E1-4711-A467-290FB9FE5D63}" type="slidenum">
              <a:rPr kumimoji="0" lang="fi-FI" sz="700" b="1" i="0" u="none" strike="noStrike" kern="1200" cap="all" spc="5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700" b="1" i="0" u="none" strike="noStrike" kern="1200" cap="all" spc="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911424" y="1365738"/>
            <a:ext cx="5184576" cy="767118"/>
          </a:xfrm>
        </p:spPr>
        <p:txBody>
          <a:bodyPr/>
          <a:lstStyle/>
          <a:p>
            <a:r>
              <a:rPr lang="fi-FI" sz="3200" dirty="0">
                <a:latin typeface="Aleo" panose="020F0802020204030203" pitchFamily="34" charset="0"/>
              </a:rPr>
              <a:t>JYU in a </a:t>
            </a:r>
            <a:r>
              <a:rPr lang="fi-FI" sz="3200" dirty="0" err="1">
                <a:latin typeface="Aleo" panose="020F0802020204030203" pitchFamily="34" charset="0"/>
              </a:rPr>
              <a:t>nutshell</a:t>
            </a:r>
            <a:endParaRPr lang="fi-FI" sz="32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911424" y="1951892"/>
            <a:ext cx="5184576" cy="421395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14 000 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students</a:t>
            </a:r>
            <a:endParaRPr lang="fi-FI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2 700 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employees</a:t>
            </a:r>
            <a:endParaRPr lang="fi-FI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 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faculties</a:t>
            </a:r>
            <a:endParaRPr lang="fi-FI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Extensive</a:t>
            </a: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Open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 English-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taught</a:t>
            </a: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Master´s</a:t>
            </a: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Degree</a:t>
            </a: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Programmes</a:t>
            </a: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151 </a:t>
            </a:r>
            <a:r>
              <a:rPr lang="fi-FI" sz="1800" dirty="0" err="1"/>
              <a:t>degree</a:t>
            </a:r>
            <a:r>
              <a:rPr lang="fi-FI" sz="1800" dirty="0"/>
              <a:t> </a:t>
            </a:r>
            <a:r>
              <a:rPr lang="fi-FI" sz="1800" dirty="0" err="1"/>
              <a:t>programmes</a:t>
            </a: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 Bachelor, Master and 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PhD-levels</a:t>
            </a:r>
            <a:endParaRPr lang="fi-FI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Wide 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selection</a:t>
            </a: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of 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courses</a:t>
            </a: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i-FI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offered</a:t>
            </a:r>
            <a:r>
              <a:rPr lang="fi-FI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in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International Summer and </a:t>
            </a:r>
            <a:r>
              <a:rPr lang="fi-FI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Winter Schools</a:t>
            </a:r>
            <a:endParaRPr lang="fi-FI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defTabSz="914400"/>
            <a:r>
              <a:rPr lang="en-US" sz="1800" i="1" dirty="0">
                <a:solidFill>
                  <a:srgbClr val="00295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University of Jyväskylä has origins in the first Finnish-speaking teacher training college founded in 1863.</a:t>
            </a:r>
            <a:endParaRPr lang="fi-FI" sz="1800" i="1" dirty="0">
              <a:solidFill>
                <a:srgbClr val="002957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60363" indent="-360363">
              <a:buFont typeface="Lato" panose="020B0604020202020204" charset="0"/>
              <a:buChar char="/"/>
            </a:pPr>
            <a:endParaRPr lang="fi-FI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03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74A7B-F398-422A-9274-A7A0A77AE029}" type="datetime1">
              <a:rPr kumimoji="0" lang="fi-FI" sz="700" b="1" i="0" u="none" strike="noStrike" kern="1200" cap="all" spc="5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2.12.2022</a:t>
            </a:fld>
            <a:endParaRPr kumimoji="0" lang="fi-FI" sz="700" b="1" i="0" u="none" strike="noStrike" kern="1200" cap="all" spc="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JYU Since 1863.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48902-A2E1-4711-A467-290FB9FE5D63}" type="slidenum">
              <a:rPr kumimoji="0" lang="fi-FI" sz="700" b="1" i="0" u="none" strike="noStrike" kern="1200" cap="all" spc="5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700" b="1" i="0" u="none" strike="noStrike" kern="1200" cap="all" spc="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911424" y="1289538"/>
            <a:ext cx="5184576" cy="615461"/>
          </a:xfrm>
        </p:spPr>
        <p:txBody>
          <a:bodyPr/>
          <a:lstStyle/>
          <a:p>
            <a:r>
              <a:rPr lang="fi-FI" sz="2800" dirty="0" err="1"/>
              <a:t>Our</a:t>
            </a:r>
            <a:r>
              <a:rPr lang="fi-FI" sz="2800" dirty="0"/>
              <a:t> </a:t>
            </a:r>
            <a:r>
              <a:rPr lang="fi-FI" sz="2800" dirty="0" err="1"/>
              <a:t>six</a:t>
            </a:r>
            <a:r>
              <a:rPr lang="fi-FI" sz="2800" dirty="0"/>
              <a:t> </a:t>
            </a:r>
            <a:r>
              <a:rPr lang="fi-FI" sz="2800" dirty="0" err="1"/>
              <a:t>faculties</a:t>
            </a:r>
            <a:r>
              <a:rPr lang="fi-FI" sz="2800" dirty="0"/>
              <a:t> </a:t>
            </a:r>
            <a:r>
              <a:rPr lang="fi-FI" sz="2800" dirty="0">
                <a:solidFill>
                  <a:srgbClr val="C00000"/>
                </a:solidFill>
              </a:rPr>
              <a:t>+ </a:t>
            </a:r>
            <a:r>
              <a:rPr lang="fi-FI" sz="2800" dirty="0" err="1">
                <a:solidFill>
                  <a:srgbClr val="C00000"/>
                </a:solidFill>
              </a:rPr>
              <a:t>Movi</a:t>
            </a:r>
            <a:endParaRPr lang="fi-FI" sz="2800" dirty="0">
              <a:solidFill>
                <a:srgbClr val="C00000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911424" y="1905000"/>
            <a:ext cx="5184576" cy="4260850"/>
          </a:xfrm>
        </p:spPr>
        <p:txBody>
          <a:bodyPr/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Faculty of Education and Psychology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Faculty of Humanities and Social Sciences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Faculty of Information Technology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Faculty of Mathematics and Science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Faculty of Sport and Health Sciences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Jyväskylä University School of Business and Economics</a:t>
            </a:r>
          </a:p>
          <a:p>
            <a:pPr>
              <a:lnSpc>
                <a:spcPct val="140000"/>
              </a:lnSpc>
            </a:pPr>
            <a:r>
              <a:rPr lang="en-GB" sz="18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 </a:t>
            </a:r>
            <a:r>
              <a:rPr lang="en-GB" sz="1800" b="1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Centre for Multilingual Academic Communication</a:t>
            </a:r>
            <a:r>
              <a:rPr lang="en-GB" sz="1800" dirty="0">
                <a:solidFill>
                  <a:srgbClr val="C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providing language &amp; communication courses free of charge!</a:t>
            </a:r>
          </a:p>
          <a:p>
            <a:pPr marL="360363" indent="-360363">
              <a:buFont typeface="Lato" panose="020B0604020202020204" charset="0"/>
              <a:buChar char="/"/>
            </a:pPr>
            <a:endParaRPr lang="fi-FI" sz="1700" dirty="0"/>
          </a:p>
        </p:txBody>
      </p:sp>
      <p:pic>
        <p:nvPicPr>
          <p:cNvPr id="33" name="Picture Placeholder 3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r="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22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3543F9E-B4B1-4031-A48B-C9BC5AD2C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25209" y="6592626"/>
            <a:ext cx="2863544" cy="1809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600">
                <a:solidFill>
                  <a:schemeClr val="accent1"/>
                </a:solidFill>
              </a:rPr>
              <a:t>JYU Since 1863.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5149387-D6C5-41D9-87C6-F8255E8A6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9967" y="6592626"/>
            <a:ext cx="605355" cy="1809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E548902-A2E1-4711-A467-290FB9FE5D63}" type="slidenum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fi-FI" sz="6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31F703-D718-13E7-CA97-76B57D9DE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730" y="3053861"/>
            <a:ext cx="7657208" cy="3362275"/>
          </a:xfrm>
        </p:spPr>
        <p:txBody>
          <a:bodyPr anchor="b">
            <a:normAutofit fontScale="9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br>
              <a:rPr lang="en-US" sz="1600" dirty="0"/>
            </a:br>
            <a:r>
              <a:rPr lang="en-US" sz="3600" dirty="0">
                <a:solidFill>
                  <a:schemeClr val="accent2"/>
                </a:solidFill>
              </a:rPr>
              <a:t>Services for international students: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		</a:t>
            </a:r>
            <a: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Arrival service </a:t>
            </a:r>
            <a:b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Orientation </a:t>
            </a:r>
            <a:r>
              <a:rPr lang="en-US" sz="2200" b="0" dirty="0" err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programme</a:t>
            </a:r>
            <a:b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Student tutors (= peer students)</a:t>
            </a:r>
            <a:b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Affordable student housing</a:t>
            </a:r>
            <a:b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Finnish language courses</a:t>
            </a:r>
            <a:b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Academic English courses</a:t>
            </a:r>
            <a:b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	Friendship family </a:t>
            </a:r>
            <a:r>
              <a:rPr lang="en-US" sz="2200" b="0" dirty="0" err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programme</a:t>
            </a:r>
            <a:b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Extensive university sports </a:t>
            </a:r>
            <a:r>
              <a:rPr lang="en-US" sz="2200" b="0" dirty="0" err="1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programme</a:t>
            </a:r>
            <a:r>
              <a:rPr lang="en-US" sz="2200" b="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etc.		</a:t>
            </a:r>
            <a:endParaRPr lang="en-US" sz="1600" b="0" dirty="0">
              <a:solidFill>
                <a:schemeClr val="accent2"/>
              </a:solidFill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AA6612B9-EAF2-4B81-A73F-C553E04E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605" y="6592626"/>
            <a:ext cx="1108303" cy="18098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932CA36-1561-45B3-A1B4-35ED27ECF791}" type="datetime1">
              <a:rPr lang="fi-FI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2.12.2022</a:t>
            </a:fld>
            <a:endParaRPr lang="fi-FI" sz="600"/>
          </a:p>
        </p:txBody>
      </p:sp>
    </p:spTree>
    <p:extLst>
      <p:ext uri="{BB962C8B-B14F-4D97-AF65-F5344CB8AC3E}">
        <p14:creationId xmlns:p14="http://schemas.microsoft.com/office/powerpoint/2010/main" val="123522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1119" y="3706244"/>
            <a:ext cx="11182177" cy="658455"/>
          </a:xfrm>
        </p:spPr>
        <p:txBody>
          <a:bodyPr numCol="1"/>
          <a:lstStyle/>
          <a:p>
            <a:pPr algn="ctr"/>
            <a:endParaRPr lang="en-US">
              <a:cs typeface="Arial"/>
            </a:endParaRPr>
          </a:p>
          <a:p>
            <a:pPr algn="ctr"/>
            <a:endParaRPr lang="en-US">
              <a:cs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92050" y="1793268"/>
            <a:ext cx="9256980" cy="3916730"/>
          </a:xfrm>
        </p:spPr>
        <p:txBody>
          <a:bodyPr vert="horz" lIns="55449" tIns="27724" rIns="55449" bIns="27724" rtlCol="0" anchor="t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b="0" kern="1200" dirty="0">
                <a:solidFill>
                  <a:srgbClr val="07A8AD"/>
                </a:solidFill>
                <a:latin typeface="PF Handbook Pro"/>
                <a:ea typeface="+mj-ea"/>
                <a:cs typeface="+mj-cs"/>
              </a:rPr>
              <a:t>JYU is a member of </a:t>
            </a:r>
            <a:r>
              <a:rPr lang="en-US" kern="1200" dirty="0">
                <a:solidFill>
                  <a:srgbClr val="07A8AD"/>
                </a:solidFill>
                <a:latin typeface="PF Handbook Pro"/>
                <a:ea typeface="+mj-ea"/>
                <a:cs typeface="+mj-cs"/>
              </a:rPr>
              <a:t>FORTHEM Alliance</a:t>
            </a:r>
            <a:r>
              <a:rPr lang="en-US" b="0" kern="1200" dirty="0">
                <a:solidFill>
                  <a:srgbClr val="07A8AD"/>
                </a:solidFill>
                <a:latin typeface="PF Handbook Pro"/>
                <a:ea typeface="+mj-ea"/>
                <a:cs typeface="+mj-cs"/>
              </a:rPr>
              <a:t>, 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3275" b="0" kern="1200" dirty="0">
                <a:solidFill>
                  <a:srgbClr val="07A8AD"/>
                </a:solidFill>
                <a:latin typeface="PF Handbook Pro"/>
                <a:ea typeface="+mj-ea"/>
                <a:cs typeface="+mj-cs"/>
              </a:rPr>
              <a:t>a European University Network </a:t>
            </a:r>
          </a:p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sz="3275" b="0" kern="1200" dirty="0">
                <a:solidFill>
                  <a:srgbClr val="07A8AD"/>
                </a:solidFill>
                <a:latin typeface="PF Handbook Pro"/>
                <a:ea typeface="+mj-ea"/>
                <a:cs typeface="+mj-cs"/>
              </a:rPr>
              <a:t>of 9 institutions</a:t>
            </a:r>
          </a:p>
          <a:p>
            <a:pPr marL="346558" indent="-346558" algn="ctr" rtl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endParaRPr lang="en-US" sz="2426" kern="1200" dirty="0">
              <a:solidFill>
                <a:srgbClr val="0AA984"/>
              </a:solidFill>
              <a:latin typeface="PF Handbook Pro"/>
              <a:ea typeface="+mj-ea"/>
              <a:cs typeface="+mj-cs"/>
            </a:endParaRPr>
          </a:p>
          <a:p>
            <a:pPr marL="346558" indent="-346558" algn="ctr" rtl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r>
              <a:rPr lang="en-US" sz="2426" kern="1200" dirty="0">
                <a:solidFill>
                  <a:srgbClr val="0AA984"/>
                </a:solidFill>
                <a:latin typeface="PF Handbook Pro"/>
                <a:ea typeface="+mj-ea"/>
                <a:cs typeface="+mj-cs"/>
              </a:rPr>
              <a:t>FORTHEM for students:</a:t>
            </a:r>
          </a:p>
          <a:p>
            <a:pPr marL="277246" indent="-277246" algn="ctr" rtl="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à"/>
            </a:pPr>
            <a:endParaRPr lang="en-US" sz="1940" b="0" kern="1200" dirty="0">
              <a:solidFill>
                <a:srgbClr val="0AA984"/>
              </a:solidFill>
              <a:latin typeface="PF Handbook Pro"/>
              <a:ea typeface="+mj-ea"/>
              <a:cs typeface="+mj-cs"/>
            </a:endParaRPr>
          </a:p>
          <a:p>
            <a:pPr marL="277246" indent="-277246" algn="ctr" rtl="0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940" b="0" kern="1200" dirty="0">
                <a:solidFill>
                  <a:srgbClr val="0AA984"/>
                </a:solidFill>
                <a:latin typeface="PF Handbook Pro"/>
                <a:ea typeface="+mj-ea"/>
                <a:cs typeface="+mj-cs"/>
              </a:rPr>
              <a:t>Wide range of short and long term mobility opportunities</a:t>
            </a:r>
          </a:p>
          <a:p>
            <a:pPr marL="277246" indent="-277246" algn="ctr" rtl="0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940" b="0" kern="1200" dirty="0">
                <a:solidFill>
                  <a:srgbClr val="0AA984"/>
                </a:solidFill>
                <a:latin typeface="PF Handbook Pro"/>
                <a:ea typeface="+mj-ea"/>
                <a:cs typeface="+mj-cs"/>
              </a:rPr>
              <a:t>Internship opportunities in schools, language </a:t>
            </a:r>
            <a:r>
              <a:rPr lang="en-US" sz="1940" b="0" kern="1200" dirty="0" err="1">
                <a:solidFill>
                  <a:srgbClr val="0AA984"/>
                </a:solidFill>
                <a:latin typeface="PF Handbook Pro"/>
                <a:ea typeface="+mj-ea"/>
                <a:cs typeface="+mj-cs"/>
              </a:rPr>
              <a:t>centres</a:t>
            </a:r>
            <a:r>
              <a:rPr lang="en-US" sz="1940" b="0" kern="1200" dirty="0">
                <a:solidFill>
                  <a:srgbClr val="0AA984"/>
                </a:solidFill>
                <a:latin typeface="PF Handbook Pro"/>
                <a:ea typeface="+mj-ea"/>
                <a:cs typeface="+mj-cs"/>
              </a:rPr>
              <a:t>, NGO’s, businesses…</a:t>
            </a:r>
          </a:p>
          <a:p>
            <a:pPr marL="277246" indent="-277246" algn="ctr" rtl="0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940" b="0" kern="1200" dirty="0">
                <a:solidFill>
                  <a:srgbClr val="0AA984"/>
                </a:solidFill>
                <a:latin typeface="PF Handbook Pro"/>
                <a:ea typeface="+mj-ea"/>
                <a:cs typeface="+mj-cs"/>
              </a:rPr>
              <a:t> Online platform for shared courses</a:t>
            </a:r>
          </a:p>
          <a:p>
            <a:pPr marL="277246" indent="-277246" algn="ctr" rtl="0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940" b="0" kern="1200" dirty="0">
                <a:solidFill>
                  <a:srgbClr val="0AA984"/>
                </a:solidFill>
                <a:latin typeface="PF Handbook Pro"/>
                <a:ea typeface="+mj-ea"/>
                <a:cs typeface="+mj-cs"/>
              </a:rPr>
              <a:t>Funding and training for civic engagement projects</a:t>
            </a:r>
          </a:p>
          <a:p>
            <a:pPr marL="277246" indent="-277246" algn="ctr" rtl="0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sz="1940" b="0" kern="1200" dirty="0">
                <a:solidFill>
                  <a:srgbClr val="0AA984"/>
                </a:solidFill>
                <a:latin typeface="PF Handbook Pro"/>
                <a:ea typeface="+mj-ea"/>
                <a:cs typeface="+mj-cs"/>
              </a:rPr>
              <a:t>FORTHEM Buddy </a:t>
            </a:r>
            <a:r>
              <a:rPr lang="en-US" sz="1940" b="0" kern="1200" dirty="0" err="1">
                <a:solidFill>
                  <a:srgbClr val="0AA984"/>
                </a:solidFill>
                <a:latin typeface="PF Handbook Pro"/>
                <a:ea typeface="+mj-ea"/>
                <a:cs typeface="+mj-cs"/>
              </a:rPr>
              <a:t>Programme</a:t>
            </a:r>
            <a:r>
              <a:rPr lang="en-US" sz="1940" b="0" kern="1200" dirty="0">
                <a:solidFill>
                  <a:srgbClr val="0AA984"/>
                </a:solidFill>
                <a:latin typeface="PF Handbook Pro"/>
                <a:ea typeface="+mj-ea"/>
                <a:cs typeface="+mj-cs"/>
              </a:rPr>
              <a:t> and other networking opportunities</a:t>
            </a:r>
            <a:endParaRPr lang="en-US" sz="2183" b="0" kern="1200" dirty="0">
              <a:solidFill>
                <a:srgbClr val="0AA984"/>
              </a:solidFill>
              <a:latin typeface="PF Handbook Pro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90" y="5709998"/>
            <a:ext cx="3420727" cy="70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A480E1F9-602C-4EE7-82D6-EF3040B54A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We</a:t>
            </a:r>
            <a:r>
              <a:rPr lang="fi-FI" dirty="0"/>
              <a:t> look </a:t>
            </a:r>
            <a:r>
              <a:rPr lang="fi-FI" dirty="0" err="1"/>
              <a:t>forward</a:t>
            </a:r>
            <a:r>
              <a:rPr lang="fi-FI" dirty="0"/>
              <a:t> to </a:t>
            </a:r>
            <a:r>
              <a:rPr lang="fi-FI" dirty="0" err="1"/>
              <a:t>welcoming</a:t>
            </a:r>
            <a:r>
              <a:rPr lang="fi-FI" dirty="0"/>
              <a:t> You on </a:t>
            </a:r>
            <a:r>
              <a:rPr lang="fi-FI" dirty="0" err="1"/>
              <a:t>our</a:t>
            </a:r>
            <a:r>
              <a:rPr lang="fi-FI" dirty="0"/>
              <a:t> campus!</a:t>
            </a:r>
          </a:p>
        </p:txBody>
      </p:sp>
      <p:sp>
        <p:nvSpPr>
          <p:cNvPr id="14" name="Alaotsikko 13">
            <a:extLst>
              <a:ext uri="{FF2B5EF4-FFF2-40B4-BE49-F238E27FC236}">
                <a16:creationId xmlns:a16="http://schemas.microsoft.com/office/drawing/2014/main" id="{86BD159D-5C49-436A-BD6F-11C3F5204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5076" y="5042326"/>
            <a:ext cx="7259688" cy="121687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dirty="0" err="1"/>
              <a:t>Further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: </a:t>
            </a:r>
          </a:p>
          <a:p>
            <a:pPr algn="l"/>
            <a:r>
              <a:rPr lang="fi-FI" dirty="0" err="1"/>
              <a:t>student</a:t>
            </a:r>
            <a:r>
              <a:rPr lang="fi-FI" dirty="0"/>
              <a:t> </a:t>
            </a:r>
            <a:r>
              <a:rPr lang="fi-FI" dirty="0" err="1"/>
              <a:t>exchange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</a:t>
            </a:r>
            <a:r>
              <a:rPr lang="fi-FI" dirty="0">
                <a:hlinkClick r:id="rId2"/>
              </a:rPr>
              <a:t>exchange@jyu.fi</a:t>
            </a:r>
            <a:endParaRPr lang="fi-FI" dirty="0"/>
          </a:p>
          <a:p>
            <a:pPr algn="l"/>
            <a:r>
              <a:rPr lang="fi-FI" dirty="0" err="1"/>
              <a:t>degree</a:t>
            </a:r>
            <a:r>
              <a:rPr lang="fi-FI" dirty="0"/>
              <a:t> </a:t>
            </a:r>
            <a:r>
              <a:rPr lang="fi-FI" dirty="0" err="1"/>
              <a:t>studies</a:t>
            </a:r>
            <a:r>
              <a:rPr lang="fi-FI" dirty="0"/>
              <a:t> </a:t>
            </a:r>
            <a:r>
              <a:rPr lang="fi-FI" dirty="0">
                <a:sym typeface="Wingdings" panose="05000000000000000000" pitchFamily="2" charset="2"/>
              </a:rPr>
              <a:t> </a:t>
            </a:r>
            <a:r>
              <a:rPr lang="fi-FI" dirty="0">
                <a:sym typeface="Wingdings" panose="05000000000000000000" pitchFamily="2" charset="2"/>
                <a:hlinkClick r:id="rId3"/>
              </a:rPr>
              <a:t>admissions@jyu.fi</a:t>
            </a:r>
            <a:endParaRPr lang="fi-FI" dirty="0">
              <a:sym typeface="Wingdings" panose="05000000000000000000" pitchFamily="2" charset="2"/>
            </a:endParaRPr>
          </a:p>
          <a:p>
            <a:pPr algn="l"/>
            <a:endParaRPr lang="fi-FI" dirty="0"/>
          </a:p>
          <a:p>
            <a:pPr algn="l"/>
            <a:endParaRPr lang="fi-FI" dirty="0"/>
          </a:p>
          <a:p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39083-D089-7049-93DE-E3B2704DB8F0}" type="datetime1">
              <a:rPr lang="fi-FI" smtClean="0"/>
              <a:t>2.12.2022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90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University of Jyväskylä </a:t>
            </a:r>
            <a:r>
              <a:rPr lang="fi-FI" dirty="0" err="1"/>
              <a:t>online</a:t>
            </a:r>
            <a:br>
              <a:rPr lang="fi-FI" dirty="0"/>
            </a:br>
            <a:r>
              <a:rPr lang="fi-FI" sz="2400" dirty="0">
                <a:solidFill>
                  <a:schemeClr val="accent1"/>
                </a:solidFill>
              </a:rPr>
              <a:t>www.jyu.fi 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F5A953-C7A8-4DC0-B83F-3DF5D37EDE88}" type="datetime1">
              <a:rPr kumimoji="0" lang="fi-FI" sz="700" b="1" i="0" u="none" strike="noStrike" kern="1200" cap="all" spc="50" normalizeH="0" baseline="0" noProof="0" smtClean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2.12.2022</a:t>
            </a:fld>
            <a:endParaRPr kumimoji="0" lang="fi-FI" sz="700" b="1" i="0" u="none" strike="noStrike" kern="1200" cap="all" spc="50" normalizeH="0" baseline="0" noProof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JYU Since 1863.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48902-A2E1-4711-A467-290FB9FE5D63}" type="slidenum">
              <a:rPr kumimoji="0" lang="fi-FI" sz="700" b="1" i="0" u="none" strike="noStrike" kern="1200" cap="all" spc="50" normalizeH="0" baseline="0" noProof="0" smtClean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700" b="1" i="0" u="none" strike="noStrike" kern="1200" cap="all" spc="50" normalizeH="0" baseline="0" noProof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055441" y="4797152"/>
            <a:ext cx="5184576" cy="1368698"/>
          </a:xfrm>
        </p:spPr>
        <p:txBody>
          <a:bodyPr/>
          <a:lstStyle/>
          <a:p>
            <a:pPr marL="0" indent="449263">
              <a:buNone/>
            </a:pPr>
            <a:r>
              <a:rPr lang="fi-FI" dirty="0"/>
              <a:t>instagram.com/uniofjyvaskyla</a:t>
            </a:r>
          </a:p>
          <a:p>
            <a:pPr marL="0" indent="449263">
              <a:buNone/>
            </a:pPr>
            <a:r>
              <a:rPr lang="fi-FI" dirty="0"/>
              <a:t>facebook.com/JyvaskylaUniversity </a:t>
            </a:r>
          </a:p>
        </p:txBody>
      </p:sp>
      <p:pic>
        <p:nvPicPr>
          <p:cNvPr id="32" name="Picture Placeholder 3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5" b="17867"/>
          <a:stretch/>
        </p:blipFill>
        <p:spPr/>
      </p:pic>
      <p:sp>
        <p:nvSpPr>
          <p:cNvPr id="25" name="Freeform 24">
            <a:hlinkClick r:id="rId3" tooltip="Facebook"/>
          </p:cNvPr>
          <p:cNvSpPr>
            <a:spLocks noChangeAspect="1" noEditPoints="1"/>
          </p:cNvSpPr>
          <p:nvPr/>
        </p:nvSpPr>
        <p:spPr bwMode="auto">
          <a:xfrm>
            <a:off x="1055688" y="5186409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8" name="Freeform 6">
            <a:hlinkClick r:id="rId4" tooltip="Instagram"/>
          </p:cNvPr>
          <p:cNvSpPr>
            <a:spLocks noChangeAspect="1" noEditPoints="1"/>
          </p:cNvSpPr>
          <p:nvPr/>
        </p:nvSpPr>
        <p:spPr bwMode="auto">
          <a:xfrm>
            <a:off x="1055688" y="4826857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29" name="Text Placeholder 18"/>
          <p:cNvSpPr txBox="1">
            <a:spLocks/>
          </p:cNvSpPr>
          <p:nvPr/>
        </p:nvSpPr>
        <p:spPr>
          <a:xfrm>
            <a:off x="6527999" y="4797152"/>
            <a:ext cx="5184576" cy="13686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1563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1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twitter.com/uniofjyvaskyla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F1563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1800" b="0" i="0" u="none" strike="noStrike" kern="120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youtube.com/JyvaskylaUniversity</a:t>
            </a:r>
          </a:p>
        </p:txBody>
      </p:sp>
      <p:sp>
        <p:nvSpPr>
          <p:cNvPr id="30" name="Freeform 29">
            <a:hlinkClick r:id="rId5" tooltip="Twitter"/>
          </p:cNvPr>
          <p:cNvSpPr>
            <a:spLocks noChangeAspect="1" noEditPoints="1"/>
          </p:cNvSpPr>
          <p:nvPr/>
        </p:nvSpPr>
        <p:spPr bwMode="auto">
          <a:xfrm>
            <a:off x="6096000" y="4826857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31" name="Freeform 30">
            <a:hlinkClick r:id="rId6" tooltip="YouTube"/>
          </p:cNvPr>
          <p:cNvSpPr>
            <a:spLocks noChangeAspect="1" noEditPoints="1"/>
          </p:cNvSpPr>
          <p:nvPr/>
        </p:nvSpPr>
        <p:spPr bwMode="auto">
          <a:xfrm>
            <a:off x="6096000" y="5186897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16_9.potx" id="{5EB1EC71-DB3D-4BC4-BA3A-8FB501F4F358}" vid="{6648A1D2-9A4C-4BC4-9BFE-7396F65E9B13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16_9.potx" id="{5EB1EC71-DB3D-4BC4-BA3A-8FB501F4F358}" vid="{98DE31EC-2E4C-4CE9-A9AF-BB9F75E3A72C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16_9.potx" id="{5EB1EC71-DB3D-4BC4-BA3A-8FB501F4F358}" vid="{2F0EE725-F9CD-407B-BAC1-95CA1A17B9A0}"/>
    </a:ext>
  </a:extLst>
</a:theme>
</file>

<file path=ppt/theme/theme4.xml><?xml version="1.0" encoding="utf-8"?>
<a:theme xmlns:a="http://schemas.openxmlformats.org/drawingml/2006/main" name="JYU kuva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16_9.potx" id="{5EB1EC71-DB3D-4BC4-BA3A-8FB501F4F358}" vid="{914951AB-EFD3-4A7A-94A8-ADD19BB405D2}"/>
    </a:ext>
  </a:extLst>
</a:theme>
</file>

<file path=ppt/theme/theme5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PF Handbook Pro"/>
        <a:ea typeface=""/>
        <a:cs typeface=""/>
      </a:majorFont>
      <a:minorFont>
        <a:latin typeface="PF Handboo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sample.potx" id="{7EFAE544-610F-4804-BBDE-6E03975FA5DF}" vid="{CE8C6142-87B5-4215-AED0-AFB08FD52790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4E7E00B4C76E45BE3DDDC3F89C5745" ma:contentTypeVersion="8" ma:contentTypeDescription="Create a new document." ma:contentTypeScope="" ma:versionID="d616f59b58b0ef897592f6aeb2a75441">
  <xsd:schema xmlns:xsd="http://www.w3.org/2001/XMLSchema" xmlns:xs="http://www.w3.org/2001/XMLSchema" xmlns:p="http://schemas.microsoft.com/office/2006/metadata/properties" xmlns:ns2="947c2b4d-9604-4747-b5c6-690e4de51d5c" targetNamespace="http://schemas.microsoft.com/office/2006/metadata/properties" ma:root="true" ma:fieldsID="c7098692ceea19a0666c6daff9e5a21e" ns2:_="">
    <xsd:import namespace="947c2b4d-9604-4747-b5c6-690e4de51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7c2b4d-9604-4747-b5c6-690e4de51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23D42EC-8360-4188-A377-71AFAF04ED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19226B-7865-4B0F-B706-D6D66CCB3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7c2b4d-9604-4747-b5c6-690e4de51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BEC1DF-CAAE-4116-A051-3FB3004B1C2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jyu_16_9 (2)</Template>
  <TotalTime>195</TotalTime>
  <Words>332</Words>
  <Application>Microsoft Office PowerPoint</Application>
  <PresentationFormat>Widescreen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JYU Otsikkodiat</vt:lpstr>
      <vt:lpstr>JYU sisältö pohjat</vt:lpstr>
      <vt:lpstr>2_Mukautettu suunnittelumalli</vt:lpstr>
      <vt:lpstr>JYU kuvadiat</vt:lpstr>
      <vt:lpstr>Office Theme</vt:lpstr>
      <vt:lpstr>JYO</vt:lpstr>
      <vt:lpstr>Study at the University of Jyväskylä</vt:lpstr>
      <vt:lpstr>JYU in a nutshell</vt:lpstr>
      <vt:lpstr>Our six faculties + Movi</vt:lpstr>
      <vt:lpstr>    Services for international students:   Arrival service  Orientation programme   Student tutors (= peer students) Affordable student housing   Finnish language courses Academic English courses   Friendship family programme Extensive university sports programme etc.  </vt:lpstr>
      <vt:lpstr>PowerPoint Presentation</vt:lpstr>
      <vt:lpstr>We look forward to welcoming You on our campus!</vt:lpstr>
      <vt:lpstr>University of Jyväskylä online www.jyu.fi </vt:lpstr>
    </vt:vector>
  </TitlesOfParts>
  <Manager/>
  <Company>University Of Jyväskylä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Kimari, Miikka</dc:creator>
  <cp:keywords/>
  <dc:description/>
  <cp:lastModifiedBy>Koponen, Tuija</cp:lastModifiedBy>
  <cp:revision>23</cp:revision>
  <dcterms:created xsi:type="dcterms:W3CDTF">2019-09-17T06:27:01Z</dcterms:created>
  <dcterms:modified xsi:type="dcterms:W3CDTF">2022-12-02T13:28:40Z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0x010100C04E7E00B4C76E45BE3DDDC3F89C5745</vt:lpwstr>
  </property>
</Properties>
</file>