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9144000" cy="5143500"/>
  <p:defaultTextStyle>
    <a:defPPr>
      <a:defRPr lang="de-DE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+mn-cs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+mn-cs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+mn-cs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+mn-cs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+mn-cs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+mn-cs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+mn-cs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+mn-cs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00">
          <p15:clr>
            <a:srgbClr val="A4A3A4"/>
          </p15:clr>
        </p15:guide>
        <p15:guide id="2" pos="27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3" d="100"/>
          <a:sy n="143" d="100"/>
        </p:scale>
        <p:origin x="684" y="114"/>
      </p:cViewPr>
      <p:guideLst>
        <p:guide orient="horz" pos="500"/>
        <p:guide pos="2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 userDrawn="1">
  <p:cSld name="Titelfoli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94" name="Rectangle 22"/>
          <p:cNvSpPr>
            <a:spLocks noChangeArrowheads="1"/>
          </p:cNvSpPr>
          <p:nvPr userDrawn="1"/>
        </p:nvSpPr>
        <p:spPr bwMode="auto">
          <a:xfrm>
            <a:off x="296864" y="1087041"/>
            <a:ext cx="8550275" cy="1990725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de-DE"/>
              <a:t>Platzhalter für Bild, Bild auf Titelfolie hinter das Logo einsetzen</a:t>
            </a:r>
            <a:endParaRPr/>
          </a:p>
        </p:txBody>
      </p:sp>
      <p:sp>
        <p:nvSpPr>
          <p:cNvPr id="5" name="Rectangle 17"/>
          <p:cNvSpPr>
            <a:spLocks noChangeArrowheads="1"/>
          </p:cNvSpPr>
          <p:nvPr userDrawn="1"/>
        </p:nvSpPr>
        <p:spPr bwMode="auto">
          <a:xfrm>
            <a:off x="287338" y="3077767"/>
            <a:ext cx="8582401" cy="1651294"/>
          </a:xfrm>
          <a:prstGeom prst="rect">
            <a:avLst/>
          </a:prstGeom>
          <a:solidFill>
            <a:srgbClr val="CCDDDB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de-DE"/>
              <a:t>   </a:t>
            </a:r>
            <a:endParaRPr/>
          </a:p>
        </p:txBody>
      </p:sp>
      <p:pic>
        <p:nvPicPr>
          <p:cNvPr id="6" name="Picture 16" descr="TU_Braunschweig_02"/>
          <p:cNvPicPr>
            <a:picLocks noChangeAspect="1" noChangeArrowheads="1"/>
          </p:cNvPicPr>
          <p:nvPr userDrawn="1"/>
        </p:nvPicPr>
        <p:blipFill>
          <a:blip r:embed="rId2"/>
          <a:srcRect t="376" b="24680"/>
          <a:stretch/>
        </p:blipFill>
        <p:spPr bwMode="auto">
          <a:xfrm>
            <a:off x="287339" y="1080000"/>
            <a:ext cx="8582400" cy="199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18"/>
          <p:cNvSpPr>
            <a:spLocks noChangeArrowheads="1"/>
          </p:cNvSpPr>
          <p:nvPr userDrawn="1"/>
        </p:nvSpPr>
        <p:spPr bwMode="auto">
          <a:xfrm>
            <a:off x="287338" y="4680000"/>
            <a:ext cx="8583612" cy="215503"/>
          </a:xfrm>
          <a:prstGeom prst="rect">
            <a:avLst/>
          </a:prstGeom>
          <a:solidFill>
            <a:srgbClr val="BE1E3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DE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831850" y="3267075"/>
            <a:ext cx="7772400" cy="6548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Welcome to the TU Braunschweig!</a:t>
            </a:r>
            <a:br>
              <a:rPr lang="de-DE"/>
            </a:br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830263" y="4124326"/>
            <a:ext cx="7747000" cy="250031"/>
          </a:xfr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de-DE"/>
          </a:p>
        </p:txBody>
      </p:sp>
      <p:pic>
        <p:nvPicPr>
          <p:cNvPr id="9" name="Picture 13" descr="TUBS_CO_150dpi"/>
          <p:cNvPicPr>
            <a:picLocks noChangeAspect="1" noChangeArrowheads="1"/>
          </p:cNvPicPr>
          <p:nvPr userDrawn="1"/>
        </p:nvPicPr>
        <p:blipFill>
          <a:blip r:embed="rId3"/>
          <a:stretch/>
        </p:blipFill>
        <p:spPr bwMode="auto">
          <a:xfrm>
            <a:off x="1" y="486000"/>
            <a:ext cx="2124001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6431334" y="581022"/>
            <a:ext cx="2438405" cy="27432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1_Titel und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auto">
          <a:xfrm>
            <a:off x="431799" y="900000"/>
            <a:ext cx="8375650" cy="3456000"/>
          </a:xfrm>
        </p:spPr>
        <p:txBody>
          <a:bodyPr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2_Titel und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auto">
          <a:xfrm>
            <a:off x="431799" y="900000"/>
            <a:ext cx="4032000" cy="3420000"/>
          </a:xfrm>
        </p:spPr>
        <p:txBody>
          <a:bodyPr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</a:p>
        </p:txBody>
      </p:sp>
      <p:sp>
        <p:nvSpPr>
          <p:cNvPr id="5" name="Inhaltsplatzhalter 2"/>
          <p:cNvSpPr>
            <a:spLocks noGrp="1"/>
          </p:cNvSpPr>
          <p:nvPr>
            <p:ph idx="10"/>
          </p:nvPr>
        </p:nvSpPr>
        <p:spPr bwMode="auto">
          <a:xfrm>
            <a:off x="4860032" y="900000"/>
            <a:ext cx="4032000" cy="3420000"/>
          </a:xfrm>
        </p:spPr>
        <p:txBody>
          <a:bodyPr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Nur Tite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chart" preserve="1" userDrawn="1">
  <p:cSld name="Titel und Diagramm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>
            <a:off x="431799" y="83343"/>
            <a:ext cx="8375650" cy="531019"/>
          </a:xfrm>
        </p:spPr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Diagrammplatzhalter 2"/>
          <p:cNvSpPr>
            <a:spLocks noGrp="1"/>
          </p:cNvSpPr>
          <p:nvPr>
            <p:ph type="chart" idx="1"/>
          </p:nvPr>
        </p:nvSpPr>
        <p:spPr bwMode="auto">
          <a:xfrm>
            <a:off x="431799" y="900000"/>
            <a:ext cx="8375650" cy="3456000"/>
          </a:xfrm>
        </p:spPr>
        <p:txBody>
          <a:bodyPr/>
          <a:lstStyle/>
          <a:p>
            <a:pPr>
              <a:defRPr/>
            </a:pPr>
            <a:r>
              <a:rPr lang="de-DE"/>
              <a:t>Diagramm durch Klicken auf Symbol hinzufügen</a:t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3_Titel und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auto">
          <a:xfrm>
            <a:off x="431799" y="900000"/>
            <a:ext cx="8375650" cy="3456000"/>
          </a:xfrm>
        </p:spPr>
        <p:txBody>
          <a:bodyPr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4_Titel und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auto">
          <a:xfrm>
            <a:off x="431799" y="900000"/>
            <a:ext cx="4032000" cy="3420000"/>
          </a:xfrm>
        </p:spPr>
        <p:txBody>
          <a:bodyPr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</a:p>
        </p:txBody>
      </p:sp>
      <p:sp>
        <p:nvSpPr>
          <p:cNvPr id="5" name="Inhaltsplatzhalter 2"/>
          <p:cNvSpPr>
            <a:spLocks noGrp="1"/>
          </p:cNvSpPr>
          <p:nvPr>
            <p:ph idx="10"/>
          </p:nvPr>
        </p:nvSpPr>
        <p:spPr bwMode="auto">
          <a:xfrm>
            <a:off x="4860032" y="900000"/>
            <a:ext cx="4032000" cy="3420000"/>
          </a:xfrm>
        </p:spPr>
        <p:txBody>
          <a:bodyPr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1_Nur Tite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chart" preserve="1" userDrawn="1">
  <p:cSld name="1_Titel und Diagramm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>
            <a:off x="431799" y="83343"/>
            <a:ext cx="8375650" cy="531019"/>
          </a:xfrm>
        </p:spPr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Diagrammplatzhalter 2"/>
          <p:cNvSpPr>
            <a:spLocks noGrp="1"/>
          </p:cNvSpPr>
          <p:nvPr>
            <p:ph type="chart" idx="1"/>
          </p:nvPr>
        </p:nvSpPr>
        <p:spPr bwMode="auto">
          <a:xfrm>
            <a:off x="431799" y="900000"/>
            <a:ext cx="8375650" cy="3456000"/>
          </a:xfrm>
        </p:spPr>
        <p:txBody>
          <a:bodyPr/>
          <a:lstStyle/>
          <a:p>
            <a:pPr>
              <a:defRPr/>
            </a:pPr>
            <a:r>
              <a:rPr lang="de-DE"/>
              <a:t>Diagramm durch Klicken auf Symbol hinzufügen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Gliederung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4" name="Rectangle 3"/>
          <p:cNvSpPr>
            <a:spLocks noGrp="1" noChangeArrowheads="1"/>
          </p:cNvSpPr>
          <p:nvPr userDrawn="1">
            <p:ph type="body" idx="1"/>
          </p:nvPr>
        </p:nvSpPr>
        <p:spPr bwMode="gray">
          <a:xfrm>
            <a:off x="431799" y="1004888"/>
            <a:ext cx="8370888" cy="3467100"/>
          </a:xfrm>
          <a:prstGeom prst="rect">
            <a:avLst/>
          </a:prstGeom>
          <a:noFill/>
        </p:spPr>
        <p:txBody>
          <a:bodyPr/>
          <a:lstStyle/>
          <a:p>
            <a:pPr lvl="0">
              <a:buClr>
                <a:srgbClr val="C0C0C0"/>
              </a:buClr>
              <a:defRPr/>
            </a:pPr>
            <a:r>
              <a:rPr lang="de-DE" sz="2000">
                <a:solidFill>
                  <a:srgbClr val="C0C0C0"/>
                </a:solidFill>
              </a:rPr>
              <a:t>Mastertextformat bearbeiten</a:t>
            </a:r>
            <a:endParaRPr/>
          </a:p>
          <a:p>
            <a:pPr lvl="1">
              <a:buClr>
                <a:srgbClr val="C0C0C0"/>
              </a:buClr>
              <a:defRPr/>
            </a:pPr>
            <a:r>
              <a:rPr lang="de-DE" sz="2000">
                <a:solidFill>
                  <a:srgbClr val="C0C0C0"/>
                </a:solidFill>
              </a:rPr>
              <a:t>Zweite Ebene</a:t>
            </a:r>
            <a:endParaRPr/>
          </a:p>
          <a:p>
            <a:pPr lvl="2">
              <a:buClr>
                <a:srgbClr val="C0C0C0"/>
              </a:buClr>
              <a:defRPr/>
            </a:pPr>
            <a:r>
              <a:rPr lang="de-DE" sz="2000">
                <a:solidFill>
                  <a:srgbClr val="C0C0C0"/>
                </a:solidFill>
              </a:rPr>
              <a:t>Dritte Ebene</a:t>
            </a:r>
            <a:endParaRPr/>
          </a:p>
          <a:p>
            <a:pPr lvl="3">
              <a:buClr>
                <a:srgbClr val="C0C0C0"/>
              </a:buClr>
              <a:defRPr/>
            </a:pPr>
            <a:r>
              <a:rPr lang="de-DE" sz="2000">
                <a:solidFill>
                  <a:srgbClr val="C0C0C0"/>
                </a:solidFill>
              </a:rPr>
              <a:t>Vierte Ebene</a:t>
            </a:r>
            <a:endParaRPr/>
          </a:p>
          <a:p>
            <a:pPr lvl="4">
              <a:buClr>
                <a:srgbClr val="C0C0C0"/>
              </a:buClr>
              <a:defRPr/>
            </a:pPr>
            <a:r>
              <a:rPr lang="de-DE" sz="2000">
                <a:solidFill>
                  <a:srgbClr val="C0C0C0"/>
                </a:solidFill>
              </a:rPr>
              <a:t>Fünfte Ebene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Zwischentitel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Rectangle 17"/>
          <p:cNvSpPr>
            <a:spLocks noChangeArrowheads="1"/>
          </p:cNvSpPr>
          <p:nvPr userDrawn="1"/>
        </p:nvSpPr>
        <p:spPr bwMode="auto">
          <a:xfrm>
            <a:off x="216000" y="288000"/>
            <a:ext cx="8712000" cy="42804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wrap="none" anchor="ctr"/>
          <a:lstStyle/>
          <a:p>
            <a:pPr algn="ctr">
              <a:defRPr/>
            </a:pPr>
            <a:r>
              <a:rPr lang="de-DE"/>
              <a:t>   </a:t>
            </a:r>
            <a:endParaRPr/>
          </a:p>
        </p:txBody>
      </p:sp>
      <p:sp>
        <p:nvSpPr>
          <p:cNvPr id="7" name="Rectangle 2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831850" y="2787774"/>
            <a:ext cx="7772400" cy="873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DE"/>
              <a:t>Zwischentitel</a:t>
            </a:r>
            <a:endParaRPr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 hasCustomPrompt="1"/>
          </p:nvPr>
        </p:nvSpPr>
        <p:spPr bwMode="auto">
          <a:xfrm>
            <a:off x="830263" y="3930774"/>
            <a:ext cx="7747000" cy="3333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DE"/>
              <a:t>Untertitel</a:t>
            </a:r>
            <a:endParaRPr/>
          </a:p>
        </p:txBody>
      </p:sp>
      <p:pic>
        <p:nvPicPr>
          <p:cNvPr id="13" name="Picture 20" descr="TUBS_CO_70vH_150dpi"/>
          <p:cNvPicPr>
            <a:picLocks noChangeAspect="1" noChangeArrowheads="1"/>
          </p:cNvPicPr>
          <p:nvPr userDrawn="1"/>
        </p:nvPicPr>
        <p:blipFill>
          <a:blip r:embed="rId2"/>
          <a:stretch/>
        </p:blipFill>
        <p:spPr bwMode="auto">
          <a:xfrm>
            <a:off x="1" y="4436273"/>
            <a:ext cx="1356890" cy="502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hteck 9"/>
          <p:cNvSpPr/>
          <p:nvPr userDrawn="1"/>
        </p:nvSpPr>
        <p:spPr bwMode="auto">
          <a:xfrm>
            <a:off x="8928000" y="0"/>
            <a:ext cx="216000" cy="514800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11" name="Picture 16"/>
          <p:cNvPicPr>
            <a:picLocks noChangeAspect="1" noChangeArrowheads="1"/>
          </p:cNvPicPr>
          <p:nvPr userDrawn="1"/>
        </p:nvPicPr>
        <p:blipFill>
          <a:blip r:embed="rId3"/>
          <a:srcRect t="8953" b="17162"/>
          <a:stretch/>
        </p:blipFill>
        <p:spPr bwMode="auto">
          <a:xfrm>
            <a:off x="216000" y="288327"/>
            <a:ext cx="8712000" cy="226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Zwischentitel_1_eigenes Fot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Rectangle 17"/>
          <p:cNvSpPr>
            <a:spLocks noChangeArrowheads="1"/>
          </p:cNvSpPr>
          <p:nvPr userDrawn="1"/>
        </p:nvSpPr>
        <p:spPr bwMode="auto">
          <a:xfrm>
            <a:off x="216000" y="288000"/>
            <a:ext cx="8712000" cy="42804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wrap="none" anchor="ctr"/>
          <a:lstStyle/>
          <a:p>
            <a:pPr algn="ctr">
              <a:defRPr/>
            </a:pPr>
            <a:r>
              <a:rPr lang="de-DE"/>
              <a:t>   </a:t>
            </a:r>
            <a:endParaRPr/>
          </a:p>
        </p:txBody>
      </p:sp>
      <p:sp>
        <p:nvSpPr>
          <p:cNvPr id="7" name="Rectangle 2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831850" y="2787774"/>
            <a:ext cx="7772400" cy="873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DE"/>
              <a:t>Zwischentitel</a:t>
            </a:r>
            <a:endParaRPr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 hasCustomPrompt="1"/>
          </p:nvPr>
        </p:nvSpPr>
        <p:spPr bwMode="auto">
          <a:xfrm>
            <a:off x="830263" y="3930774"/>
            <a:ext cx="7747000" cy="3333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DE"/>
              <a:t>Untertitel</a:t>
            </a:r>
            <a:endParaRPr/>
          </a:p>
        </p:txBody>
      </p:sp>
      <p:pic>
        <p:nvPicPr>
          <p:cNvPr id="13" name="Picture 20" descr="TUBS_CO_70vH_150dpi"/>
          <p:cNvPicPr>
            <a:picLocks noChangeAspect="1" noChangeArrowheads="1"/>
          </p:cNvPicPr>
          <p:nvPr userDrawn="1"/>
        </p:nvPicPr>
        <p:blipFill>
          <a:blip r:embed="rId2"/>
          <a:stretch/>
        </p:blipFill>
        <p:spPr bwMode="auto">
          <a:xfrm>
            <a:off x="1" y="4436273"/>
            <a:ext cx="1356890" cy="502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Bildplatzhalter 2"/>
          <p:cNvSpPr>
            <a:spLocks noGrp="1"/>
          </p:cNvSpPr>
          <p:nvPr>
            <p:ph type="pic" sz="quarter" idx="10"/>
          </p:nvPr>
        </p:nvSpPr>
        <p:spPr bwMode="auto">
          <a:xfrm>
            <a:off x="216000" y="288000"/>
            <a:ext cx="8712000" cy="2268000"/>
          </a:xfrm>
        </p:spPr>
        <p:txBody>
          <a:bodyPr/>
          <a:lstStyle/>
          <a:p>
            <a:pPr>
              <a:defRPr/>
            </a:pPr>
            <a:r>
              <a:rPr lang="de-DE"/>
              <a:t>Bild durch Klicken auf Symbol hinzufügen</a:t>
            </a:r>
            <a:endParaRPr/>
          </a:p>
        </p:txBody>
      </p:sp>
      <p:sp>
        <p:nvSpPr>
          <p:cNvPr id="10" name="Rechteck 9"/>
          <p:cNvSpPr/>
          <p:nvPr userDrawn="1"/>
        </p:nvSpPr>
        <p:spPr bwMode="auto">
          <a:xfrm>
            <a:off x="8928000" y="0"/>
            <a:ext cx="216000" cy="514800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Zwischentitel_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Rectangle 17"/>
          <p:cNvSpPr>
            <a:spLocks noChangeArrowheads="1"/>
          </p:cNvSpPr>
          <p:nvPr userDrawn="1"/>
        </p:nvSpPr>
        <p:spPr bwMode="auto">
          <a:xfrm>
            <a:off x="216000" y="288000"/>
            <a:ext cx="8712000" cy="42804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none" anchor="ctr"/>
          <a:lstStyle/>
          <a:p>
            <a:pPr algn="ctr">
              <a:defRPr/>
            </a:pPr>
            <a:r>
              <a:rPr lang="de-DE"/>
              <a:t>   </a:t>
            </a:r>
            <a:endParaRPr/>
          </a:p>
        </p:txBody>
      </p:sp>
      <p:sp>
        <p:nvSpPr>
          <p:cNvPr id="7" name="Rectangle 2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831850" y="2787774"/>
            <a:ext cx="7772400" cy="873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Zwischentitel</a:t>
            </a:r>
            <a:endParaRPr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 hasCustomPrompt="1"/>
          </p:nvPr>
        </p:nvSpPr>
        <p:spPr bwMode="auto">
          <a:xfrm>
            <a:off x="830263" y="3930774"/>
            <a:ext cx="7747000" cy="3333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Untertitel</a:t>
            </a:r>
            <a:endParaRPr/>
          </a:p>
        </p:txBody>
      </p:sp>
      <p:pic>
        <p:nvPicPr>
          <p:cNvPr id="13" name="Picture 20" descr="TUBS_CO_70vH_150dpi"/>
          <p:cNvPicPr>
            <a:picLocks noChangeAspect="1" noChangeArrowheads="1"/>
          </p:cNvPicPr>
          <p:nvPr userDrawn="1"/>
        </p:nvPicPr>
        <p:blipFill>
          <a:blip r:embed="rId2"/>
          <a:stretch/>
        </p:blipFill>
        <p:spPr bwMode="auto">
          <a:xfrm>
            <a:off x="1" y="4436273"/>
            <a:ext cx="1356890" cy="502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hteck 9"/>
          <p:cNvSpPr/>
          <p:nvPr userDrawn="1"/>
        </p:nvSpPr>
        <p:spPr bwMode="auto">
          <a:xfrm>
            <a:off x="8927999" y="0"/>
            <a:ext cx="216000" cy="514800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5" name="Rechteck 4"/>
          <p:cNvSpPr/>
          <p:nvPr userDrawn="1"/>
        </p:nvSpPr>
        <p:spPr bwMode="auto">
          <a:xfrm>
            <a:off x="216000" y="288000"/>
            <a:ext cx="8711998" cy="264379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2" name="Rechteck 11"/>
          <p:cNvSpPr/>
          <p:nvPr userDrawn="1"/>
        </p:nvSpPr>
        <p:spPr bwMode="auto">
          <a:xfrm>
            <a:off x="2843807" y="2283718"/>
            <a:ext cx="1080120" cy="504056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4" name="Rechteck 13"/>
          <p:cNvSpPr/>
          <p:nvPr userDrawn="1"/>
        </p:nvSpPr>
        <p:spPr bwMode="auto">
          <a:xfrm>
            <a:off x="5939666" y="2310644"/>
            <a:ext cx="1368637" cy="504056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21" name="Grafik 20"/>
          <p:cNvPicPr>
            <a:picLocks noChangeAspect="1"/>
          </p:cNvPicPr>
          <p:nvPr userDrawn="1"/>
        </p:nvPicPr>
        <p:blipFill>
          <a:blip r:embed="rId3"/>
          <a:srcRect l="54" t="22653" r="-106" b="31860"/>
          <a:stretch/>
        </p:blipFill>
        <p:spPr bwMode="auto">
          <a:xfrm>
            <a:off x="215998" y="288000"/>
            <a:ext cx="8712000" cy="26437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Zwischentitel_2_eigenes Fot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Rectangle 17"/>
          <p:cNvSpPr>
            <a:spLocks noChangeArrowheads="1"/>
          </p:cNvSpPr>
          <p:nvPr userDrawn="1"/>
        </p:nvSpPr>
        <p:spPr bwMode="auto">
          <a:xfrm>
            <a:off x="216000" y="288000"/>
            <a:ext cx="8712000" cy="42804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none" anchor="ctr"/>
          <a:lstStyle/>
          <a:p>
            <a:pPr algn="ctr">
              <a:defRPr/>
            </a:pPr>
            <a:r>
              <a:rPr lang="de-DE"/>
              <a:t>   </a:t>
            </a:r>
            <a:endParaRPr/>
          </a:p>
        </p:txBody>
      </p:sp>
      <p:sp>
        <p:nvSpPr>
          <p:cNvPr id="7" name="Rectangle 2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831850" y="2787774"/>
            <a:ext cx="7772400" cy="873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Zwischentitel</a:t>
            </a:r>
            <a:endParaRPr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 hasCustomPrompt="1"/>
          </p:nvPr>
        </p:nvSpPr>
        <p:spPr bwMode="auto">
          <a:xfrm>
            <a:off x="830263" y="3930774"/>
            <a:ext cx="7747000" cy="3333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Untertitel</a:t>
            </a:r>
            <a:endParaRPr/>
          </a:p>
        </p:txBody>
      </p:sp>
      <p:pic>
        <p:nvPicPr>
          <p:cNvPr id="13" name="Picture 20" descr="TUBS_CO_70vH_150dpi"/>
          <p:cNvPicPr>
            <a:picLocks noChangeAspect="1" noChangeArrowheads="1"/>
          </p:cNvPicPr>
          <p:nvPr userDrawn="1"/>
        </p:nvPicPr>
        <p:blipFill>
          <a:blip r:embed="rId2"/>
          <a:stretch/>
        </p:blipFill>
        <p:spPr bwMode="auto">
          <a:xfrm>
            <a:off x="1" y="4436273"/>
            <a:ext cx="1356890" cy="502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Bildplatzhalter 2"/>
          <p:cNvSpPr>
            <a:spLocks noGrp="1"/>
          </p:cNvSpPr>
          <p:nvPr>
            <p:ph type="pic" sz="quarter" idx="10"/>
          </p:nvPr>
        </p:nvSpPr>
        <p:spPr bwMode="auto">
          <a:xfrm>
            <a:off x="216000" y="288000"/>
            <a:ext cx="8712000" cy="2268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pPr>
              <a:defRPr/>
            </a:pPr>
            <a:r>
              <a:rPr lang="de-DE"/>
              <a:t>Bild durch Klicken auf Symbol hinzufügen</a:t>
            </a:r>
            <a:endParaRPr/>
          </a:p>
        </p:txBody>
      </p:sp>
      <p:sp>
        <p:nvSpPr>
          <p:cNvPr id="10" name="Rechteck 9"/>
          <p:cNvSpPr/>
          <p:nvPr userDrawn="1"/>
        </p:nvSpPr>
        <p:spPr bwMode="auto">
          <a:xfrm>
            <a:off x="8927999" y="0"/>
            <a:ext cx="216000" cy="514800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Rectangle 18"/>
          <p:cNvSpPr>
            <a:spLocks noChangeArrowheads="1"/>
          </p:cNvSpPr>
          <p:nvPr userDrawn="1"/>
        </p:nvSpPr>
        <p:spPr bwMode="auto">
          <a:xfrm>
            <a:off x="0" y="0"/>
            <a:ext cx="9144000" cy="863599"/>
          </a:xfrm>
          <a:prstGeom prst="rect">
            <a:avLst/>
          </a:prstGeom>
          <a:solidFill>
            <a:srgbClr val="CCDDDB"/>
          </a:solidFill>
          <a:ln>
            <a:noFill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Arial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/>
              </a:defRPr>
            </a:lvl5pPr>
            <a:lvl6pPr marL="2514600" indent="-228600" algn="ctr">
              <a:spcBef>
                <a:spcPts val="0"/>
              </a:spcBef>
              <a:spcAft>
                <a:spcPts val="0"/>
              </a:spcAft>
              <a:defRPr sz="2800">
                <a:solidFill>
                  <a:schemeClr val="tx1"/>
                </a:solidFill>
                <a:latin typeface="Arial"/>
              </a:defRPr>
            </a:lvl6pPr>
            <a:lvl7pPr marL="2971800" indent="-228600" algn="ctr">
              <a:spcBef>
                <a:spcPts val="0"/>
              </a:spcBef>
              <a:spcAft>
                <a:spcPts val="0"/>
              </a:spcAft>
              <a:defRPr sz="2800">
                <a:solidFill>
                  <a:schemeClr val="tx1"/>
                </a:solidFill>
                <a:latin typeface="Arial"/>
              </a:defRPr>
            </a:lvl7pPr>
            <a:lvl8pPr marL="3429000" indent="-228600" algn="ctr">
              <a:spcBef>
                <a:spcPts val="0"/>
              </a:spcBef>
              <a:spcAft>
                <a:spcPts val="0"/>
              </a:spcAft>
              <a:defRPr sz="2800">
                <a:solidFill>
                  <a:schemeClr val="tx1"/>
                </a:solidFill>
                <a:latin typeface="Arial"/>
              </a:defRPr>
            </a:lvl8pPr>
            <a:lvl9pPr marL="3886200" indent="-228600" algn="ctr">
              <a:spcBef>
                <a:spcPts val="0"/>
              </a:spcBef>
              <a:spcAft>
                <a:spcPts val="0"/>
              </a:spcAft>
              <a:defRPr sz="2800">
                <a:solidFill>
                  <a:schemeClr val="tx1"/>
                </a:solidFill>
                <a:latin typeface="Arial"/>
              </a:defRPr>
            </a:lvl9pPr>
          </a:lstStyle>
          <a:p>
            <a:pPr algn="ctr">
              <a:defRPr/>
            </a:pPr>
            <a:endParaRPr lang="de-DE">
              <a:solidFill>
                <a:schemeClr val="accent2"/>
              </a:solidFill>
            </a:endParaRPr>
          </a:p>
        </p:txBody>
      </p:sp>
      <p:sp>
        <p:nvSpPr>
          <p:cNvPr id="1038" name="Line 14"/>
          <p:cNvSpPr>
            <a:spLocks noChangeShapeType="1"/>
          </p:cNvSpPr>
          <p:nvPr/>
        </p:nvSpPr>
        <p:spPr bwMode="auto">
          <a:xfrm>
            <a:off x="0" y="4561200"/>
            <a:ext cx="9144000" cy="0"/>
          </a:xfrm>
          <a:prstGeom prst="line">
            <a:avLst/>
          </a:prstGeom>
          <a:noFill/>
          <a:ln w="9525">
            <a:solidFill>
              <a:srgbClr val="BE1E3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1799" y="83343"/>
            <a:ext cx="8375650" cy="531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799" y="900000"/>
            <a:ext cx="8375650" cy="34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pic>
        <p:nvPicPr>
          <p:cNvPr id="1044" name="Picture 20" descr="TUBS_CO_70vH_150dpi"/>
          <p:cNvPicPr>
            <a:picLocks noChangeAspect="1" noChangeArrowheads="1"/>
          </p:cNvPicPr>
          <p:nvPr/>
        </p:nvPicPr>
        <p:blipFill>
          <a:blip r:embed="rId16"/>
          <a:stretch/>
        </p:blipFill>
        <p:spPr bwMode="auto">
          <a:xfrm>
            <a:off x="1" y="4436273"/>
            <a:ext cx="1356890" cy="502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feld 7"/>
          <p:cNvSpPr txBox="1"/>
          <p:nvPr/>
        </p:nvSpPr>
        <p:spPr bwMode="auto">
          <a:xfrm>
            <a:off x="1421650" y="4605338"/>
            <a:ext cx="445554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defRPr/>
            </a:pPr>
            <a:r>
              <a:rPr lang="de-DE" sz="800" dirty="0"/>
              <a:t>Welcome </a:t>
            </a:r>
            <a:r>
              <a:rPr lang="de-DE" sz="800" dirty="0" err="1"/>
              <a:t>to</a:t>
            </a:r>
            <a:r>
              <a:rPr lang="de-DE" sz="800" dirty="0"/>
              <a:t> TU Braunschweig | Page </a:t>
            </a:r>
            <a:fld id="{0F2261F2-3924-481A-BEE7-CDB363D8EC51}" type="slidenum">
              <a:rPr lang="de-DE" sz="800"/>
              <a:t>‹Nr.›</a:t>
            </a:fld>
            <a:endParaRPr lang="de-DE" sz="800" dirty="0"/>
          </a:p>
          <a:p>
            <a:pPr>
              <a:defRPr/>
            </a:pPr>
            <a:endParaRPr lang="de-DE" sz="800" dirty="0"/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17"/>
          <a:stretch/>
        </p:blipFill>
        <p:spPr bwMode="auto">
          <a:xfrm>
            <a:off x="7187229" y="4669284"/>
            <a:ext cx="1620221" cy="18227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/>
  <p:txStyles>
    <p:titleStyle>
      <a:lvl1pPr algn="l">
        <a:spcBef>
          <a:spcPts val="0"/>
        </a:spcBef>
        <a:spcAft>
          <a:spcPts val="0"/>
        </a:spcAft>
        <a:defRPr sz="2200" b="1">
          <a:solidFill>
            <a:schemeClr val="tx1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2200" b="1">
          <a:solidFill>
            <a:schemeClr val="tx1"/>
          </a:solidFill>
          <a:latin typeface="Arial"/>
        </a:defRPr>
      </a:lvl2pPr>
      <a:lvl3pPr algn="l">
        <a:spcBef>
          <a:spcPts val="0"/>
        </a:spcBef>
        <a:spcAft>
          <a:spcPts val="0"/>
        </a:spcAft>
        <a:defRPr sz="2200" b="1">
          <a:solidFill>
            <a:schemeClr val="tx1"/>
          </a:solidFill>
          <a:latin typeface="Arial"/>
        </a:defRPr>
      </a:lvl3pPr>
      <a:lvl4pPr algn="l">
        <a:spcBef>
          <a:spcPts val="0"/>
        </a:spcBef>
        <a:spcAft>
          <a:spcPts val="0"/>
        </a:spcAft>
        <a:defRPr sz="2200" b="1">
          <a:solidFill>
            <a:schemeClr val="tx1"/>
          </a:solidFill>
          <a:latin typeface="Arial"/>
        </a:defRPr>
      </a:lvl4pPr>
      <a:lvl5pPr algn="l">
        <a:spcBef>
          <a:spcPts val="0"/>
        </a:spcBef>
        <a:spcAft>
          <a:spcPts val="0"/>
        </a:spcAft>
        <a:defRPr sz="2200" b="1">
          <a:solidFill>
            <a:schemeClr val="tx1"/>
          </a:solidFill>
          <a:latin typeface="Arial"/>
        </a:defRPr>
      </a:lvl5pPr>
      <a:lvl6pPr marL="457200" algn="l">
        <a:spcBef>
          <a:spcPts val="0"/>
        </a:spcBef>
        <a:spcAft>
          <a:spcPts val="0"/>
        </a:spcAft>
        <a:defRPr sz="2200" b="1">
          <a:solidFill>
            <a:schemeClr val="tx1"/>
          </a:solidFill>
          <a:latin typeface="Arial"/>
        </a:defRPr>
      </a:lvl6pPr>
      <a:lvl7pPr marL="914400" algn="l">
        <a:spcBef>
          <a:spcPts val="0"/>
        </a:spcBef>
        <a:spcAft>
          <a:spcPts val="0"/>
        </a:spcAft>
        <a:defRPr sz="2200" b="1">
          <a:solidFill>
            <a:schemeClr val="tx1"/>
          </a:solidFill>
          <a:latin typeface="Arial"/>
        </a:defRPr>
      </a:lvl7pPr>
      <a:lvl8pPr marL="1371600" algn="l">
        <a:spcBef>
          <a:spcPts val="0"/>
        </a:spcBef>
        <a:spcAft>
          <a:spcPts val="0"/>
        </a:spcAft>
        <a:defRPr sz="2200" b="1">
          <a:solidFill>
            <a:schemeClr val="tx1"/>
          </a:solidFill>
          <a:latin typeface="Arial"/>
        </a:defRPr>
      </a:lvl8pPr>
      <a:lvl9pPr marL="1828800" algn="l">
        <a:spcBef>
          <a:spcPts val="0"/>
        </a:spcBef>
        <a:spcAft>
          <a:spcPts val="0"/>
        </a:spcAft>
        <a:defRPr sz="2200" b="1">
          <a:solidFill>
            <a:schemeClr val="tx1"/>
          </a:solidFill>
          <a:latin typeface="Arial"/>
        </a:defRPr>
      </a:lvl9pPr>
    </p:titleStyle>
    <p:bodyStyle>
      <a:lvl1pPr algn="l">
        <a:spcBef>
          <a:spcPts val="0"/>
        </a:spcBef>
        <a:spcAft>
          <a:spcPts val="0"/>
        </a:spcAft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190500" indent="-188913" algn="l">
        <a:spcBef>
          <a:spcPts val="0"/>
        </a:spcBef>
        <a:spcAft>
          <a:spcPts val="0"/>
        </a:spcAft>
        <a:buClr>
          <a:schemeClr val="tx1"/>
        </a:buClr>
        <a:buFont typeface="Wingdings"/>
        <a:buChar char="§"/>
        <a:defRPr sz="1600">
          <a:solidFill>
            <a:schemeClr val="tx1"/>
          </a:solidFill>
          <a:latin typeface="+mn-lt"/>
        </a:defRPr>
      </a:lvl2pPr>
      <a:lvl3pPr marL="361950" indent="-169862" algn="l">
        <a:spcBef>
          <a:spcPts val="0"/>
        </a:spcBef>
        <a:spcAft>
          <a:spcPts val="0"/>
        </a:spcAft>
        <a:buClr>
          <a:schemeClr val="tx1"/>
        </a:buClr>
        <a:buFont typeface="Wingdings"/>
        <a:buChar char="§"/>
        <a:defRPr sz="1600">
          <a:solidFill>
            <a:schemeClr val="tx1"/>
          </a:solidFill>
          <a:latin typeface="+mn-lt"/>
        </a:defRPr>
      </a:lvl3pPr>
      <a:lvl4pPr marL="542925" indent="-179388" algn="l">
        <a:spcBef>
          <a:spcPts val="0"/>
        </a:spcBef>
        <a:spcAft>
          <a:spcPts val="0"/>
        </a:spcAft>
        <a:buClr>
          <a:schemeClr val="tx1"/>
        </a:buClr>
        <a:buFont typeface="Wingdings"/>
        <a:buChar char="§"/>
        <a:defRPr sz="1600">
          <a:solidFill>
            <a:schemeClr val="tx1"/>
          </a:solidFill>
          <a:latin typeface="+mn-lt"/>
        </a:defRPr>
      </a:lvl4pPr>
      <a:lvl5pPr marL="742950" indent="-198438" algn="l">
        <a:spcBef>
          <a:spcPts val="0"/>
        </a:spcBef>
        <a:spcAft>
          <a:spcPts val="0"/>
        </a:spcAft>
        <a:buClr>
          <a:schemeClr val="tx1"/>
        </a:buClr>
        <a:buFont typeface="Wingdings"/>
        <a:buChar char="§"/>
        <a:defRPr sz="1600">
          <a:solidFill>
            <a:schemeClr val="tx1"/>
          </a:solidFill>
          <a:latin typeface="+mn-lt"/>
        </a:defRPr>
      </a:lvl5pPr>
      <a:lvl6pPr marL="1200150" indent="-198438" algn="l">
        <a:spcBef>
          <a:spcPts val="0"/>
        </a:spcBef>
        <a:spcAft>
          <a:spcPts val="0"/>
        </a:spcAft>
        <a:buFont typeface="Wingdings"/>
        <a:buChar char="§"/>
        <a:defRPr sz="1600">
          <a:solidFill>
            <a:schemeClr val="tx1"/>
          </a:solidFill>
          <a:latin typeface="+mn-lt"/>
        </a:defRPr>
      </a:lvl6pPr>
      <a:lvl7pPr marL="1657350" indent="-198438" algn="l">
        <a:spcBef>
          <a:spcPts val="0"/>
        </a:spcBef>
        <a:spcAft>
          <a:spcPts val="0"/>
        </a:spcAft>
        <a:buFont typeface="Wingdings"/>
        <a:buChar char="§"/>
        <a:defRPr sz="1600">
          <a:solidFill>
            <a:schemeClr val="tx1"/>
          </a:solidFill>
          <a:latin typeface="+mn-lt"/>
        </a:defRPr>
      </a:lvl7pPr>
      <a:lvl8pPr marL="2114550" indent="-198438" algn="l">
        <a:spcBef>
          <a:spcPts val="0"/>
        </a:spcBef>
        <a:spcAft>
          <a:spcPts val="0"/>
        </a:spcAft>
        <a:buFont typeface="Wingdings"/>
        <a:buChar char="§"/>
        <a:defRPr sz="1600">
          <a:solidFill>
            <a:schemeClr val="tx1"/>
          </a:solidFill>
          <a:latin typeface="+mn-lt"/>
        </a:defRPr>
      </a:lvl8pPr>
      <a:lvl9pPr marL="2571750" indent="-198438" algn="l">
        <a:spcBef>
          <a:spcPts val="0"/>
        </a:spcBef>
        <a:spcAft>
          <a:spcPts val="0"/>
        </a:spcAft>
        <a:buFont typeface="Wingdings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15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hyperlink" Target="mailto:exchange@tu-braunschweig.de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slideLayout" Target="../slideLayouts/slideLayout2.xml"/><Relationship Id="rId1" Type="http://schemas.openxmlformats.org/officeDocument/2006/relationships/video" Target="A5jGY9lYDM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Braunschweig!</a:t>
            </a:r>
          </a:p>
        </p:txBody>
      </p:sp>
      <p:sp>
        <p:nvSpPr>
          <p:cNvPr id="5" name="Untertitel 4"/>
          <p:cNvSpPr>
            <a:spLocks noGrp="1"/>
          </p:cNvSpPr>
          <p:nvPr>
            <p:ph type="subTitle" idx="1"/>
          </p:nvPr>
        </p:nvSpPr>
        <p:spPr bwMode="auto">
          <a:xfrm>
            <a:off x="831850" y="4155926"/>
            <a:ext cx="7747000" cy="250031"/>
          </a:xfrm>
        </p:spPr>
        <p:txBody>
          <a:bodyPr/>
          <a:lstStyle/>
          <a:p>
            <a:pPr>
              <a:defRPr/>
            </a:pPr>
            <a:r>
              <a:rPr lang="de-DE"/>
              <a:t>www.tu-braunschweig.de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rcRect t="9364" b="9388"/>
          <a:stretch/>
        </p:blipFill>
        <p:spPr bwMode="auto">
          <a:xfrm>
            <a:off x="4932040" y="1059582"/>
            <a:ext cx="3834660" cy="3115515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Braunschweig!</a:t>
            </a:r>
          </a:p>
        </p:txBody>
      </p:sp>
      <p:sp>
        <p:nvSpPr>
          <p:cNvPr id="4" name="Inhaltsplatzhalter 2"/>
          <p:cNvSpPr>
            <a:spLocks noGrp="1"/>
          </p:cNvSpPr>
          <p:nvPr>
            <p:ph idx="1"/>
          </p:nvPr>
        </p:nvSpPr>
        <p:spPr bwMode="auto">
          <a:xfrm>
            <a:off x="935856" y="1609109"/>
            <a:ext cx="3564136" cy="2232248"/>
          </a:xfrm>
        </p:spPr>
        <p:txBody>
          <a:bodyPr/>
          <a:lstStyle/>
          <a:p>
            <a:pPr marL="180975" indent="-180975">
              <a:lnSpc>
                <a:spcPct val="120000"/>
              </a:lnSpc>
              <a:spcBef>
                <a:spcPts val="0"/>
              </a:spcBef>
              <a:buFont typeface="Wingdings"/>
              <a:buChar char="§"/>
              <a:defRPr/>
            </a:pPr>
            <a:r>
              <a:rPr lang="en-US" sz="1400" b="1" dirty="0"/>
              <a:t>36,000 people </a:t>
            </a:r>
            <a:r>
              <a:rPr lang="en-US" sz="1400" dirty="0"/>
              <a:t>working in research and development</a:t>
            </a:r>
            <a:endParaRPr dirty="0"/>
          </a:p>
          <a:p>
            <a:pPr marL="180975" indent="-180975">
              <a:lnSpc>
                <a:spcPct val="120000"/>
              </a:lnSpc>
              <a:spcBef>
                <a:spcPts val="0"/>
              </a:spcBef>
              <a:buFont typeface="Wingdings"/>
              <a:buChar char="§"/>
              <a:defRPr/>
            </a:pPr>
            <a:r>
              <a:rPr lang="en-US" sz="1400" b="1" dirty="0"/>
              <a:t>27 national research institutions</a:t>
            </a:r>
            <a:endParaRPr dirty="0"/>
          </a:p>
          <a:p>
            <a:pPr marL="180975" indent="-180975">
              <a:lnSpc>
                <a:spcPct val="120000"/>
              </a:lnSpc>
              <a:spcBef>
                <a:spcPts val="0"/>
              </a:spcBef>
              <a:buFont typeface="Wingdings"/>
              <a:buChar char="§"/>
              <a:defRPr/>
            </a:pPr>
            <a:r>
              <a:rPr lang="en-US" sz="1400" b="1" dirty="0"/>
              <a:t>250 companies </a:t>
            </a:r>
            <a:r>
              <a:rPr lang="en-US" sz="1400" dirty="0"/>
              <a:t>in the high-tech sector </a:t>
            </a:r>
            <a:endParaRPr dirty="0"/>
          </a:p>
          <a:p>
            <a:pPr marL="180975" indent="-180975">
              <a:lnSpc>
                <a:spcPct val="120000"/>
              </a:lnSpc>
              <a:spcBef>
                <a:spcPts val="0"/>
              </a:spcBef>
              <a:buFont typeface="Wingdings"/>
              <a:buChar char="§"/>
              <a:defRPr/>
            </a:pPr>
            <a:endParaRPr lang="en-US" sz="800" b="1" dirty="0"/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lang="en-US" sz="1400" dirty="0"/>
              <a:t>make Braunschweig the region with the </a:t>
            </a:r>
            <a:r>
              <a:rPr lang="en-US" sz="1400" b="1" dirty="0"/>
              <a:t>highest level of spending on research and development in all of Europe</a:t>
            </a:r>
            <a:r>
              <a:rPr lang="en-US" sz="1400" dirty="0"/>
              <a:t>.</a:t>
            </a:r>
            <a:endParaRPr lang="de-DE" sz="1400" dirty="0"/>
          </a:p>
        </p:txBody>
      </p:sp>
      <p:sp>
        <p:nvSpPr>
          <p:cNvPr id="3" name="Rechteck 2"/>
          <p:cNvSpPr/>
          <p:nvPr/>
        </p:nvSpPr>
        <p:spPr bwMode="auto">
          <a:xfrm>
            <a:off x="323528" y="914631"/>
            <a:ext cx="6984776" cy="394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b="1">
                <a:solidFill>
                  <a:srgbClr val="407E97"/>
                </a:solidFill>
              </a:rPr>
              <a:t>Study in Europe’s Most Active Research Area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rcRect l="16445"/>
          <a:stretch/>
        </p:blipFill>
        <p:spPr bwMode="auto">
          <a:xfrm>
            <a:off x="4491229" y="987573"/>
            <a:ext cx="4326379" cy="3439498"/>
          </a:xfrm>
          <a:prstGeom prst="rect">
            <a:avLst/>
          </a:prstGeom>
        </p:spPr>
      </p:pic>
      <p:sp>
        <p:nvSpPr>
          <p:cNvPr id="20485" name="Rectangle 5"/>
          <p:cNvSpPr>
            <a:spLocks noGrp="1" noChangeArrowheads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Research and Teaching in Figures</a:t>
            </a:r>
            <a:endParaRPr lang="de-DE"/>
          </a:p>
        </p:txBody>
      </p:sp>
      <p:sp>
        <p:nvSpPr>
          <p:cNvPr id="20486" name="Rectangle 6"/>
          <p:cNvSpPr>
            <a:spLocks noGrp="1" noChangeArrowheads="1"/>
          </p:cNvSpPr>
          <p:nvPr>
            <p:ph idx="1"/>
          </p:nvPr>
        </p:nvSpPr>
        <p:spPr bwMode="auto">
          <a:xfrm>
            <a:off x="203646" y="987574"/>
            <a:ext cx="8375650" cy="3579019"/>
          </a:xfrm>
          <a:prstGeom prst="rect">
            <a:avLst/>
          </a:prstGeom>
          <a:noFill/>
        </p:spPr>
        <p:txBody>
          <a:bodyPr/>
          <a:lstStyle/>
          <a:p>
            <a:pPr marL="192087" lvl="2" indent="0">
              <a:buNone/>
              <a:defRPr/>
            </a:pPr>
            <a:endParaRPr lang="de-DE" sz="1400" dirty="0">
              <a:solidFill>
                <a:srgbClr val="000066"/>
              </a:solidFill>
            </a:endParaRPr>
          </a:p>
          <a:p>
            <a:pPr lvl="2">
              <a:defRPr/>
            </a:pPr>
            <a:endParaRPr lang="de-DE" dirty="0"/>
          </a:p>
          <a:p>
            <a:pPr>
              <a:defRPr/>
            </a:pPr>
            <a:endParaRPr lang="de-DE" dirty="0"/>
          </a:p>
        </p:txBody>
      </p:sp>
      <p:sp>
        <p:nvSpPr>
          <p:cNvPr id="2" name="Rechteck 1"/>
          <p:cNvSpPr/>
          <p:nvPr/>
        </p:nvSpPr>
        <p:spPr bwMode="auto">
          <a:xfrm>
            <a:off x="-34664" y="1434538"/>
            <a:ext cx="4013713" cy="1131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lvl="2">
              <a:lnSpc>
                <a:spcPct val="120000"/>
              </a:lnSpc>
              <a:spcBef>
                <a:spcPts val="384"/>
              </a:spcBef>
              <a:spcAft>
                <a:spcPts val="0"/>
              </a:spcAft>
              <a:buFont typeface="Wingdings"/>
              <a:buNone/>
              <a:tabLst>
                <a:tab pos="0" algn="l"/>
                <a:tab pos="1343025" algn="r"/>
                <a:tab pos="1619250" algn="l"/>
              </a:tabLst>
              <a:defRPr/>
            </a:pPr>
            <a:r>
              <a:rPr lang="en-US" sz="1600" dirty="0"/>
              <a:t>With</a:t>
            </a:r>
            <a:r>
              <a:rPr lang="en-US" sz="1400" dirty="0"/>
              <a:t>  </a:t>
            </a:r>
            <a:r>
              <a:rPr lang="de-DE" sz="2800" b="1" dirty="0">
                <a:solidFill>
                  <a:srgbClr val="668C9A"/>
                </a:solidFill>
              </a:rPr>
              <a:t>86</a:t>
            </a:r>
            <a:r>
              <a:rPr lang="de-DE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sz="1600" b="1" dirty="0" err="1"/>
              <a:t>degree</a:t>
            </a:r>
            <a:r>
              <a:rPr lang="de-DE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sz="1600" b="1" dirty="0" err="1"/>
              <a:t>programmes</a:t>
            </a:r>
            <a:r>
              <a:rPr lang="de-DE" sz="1400" b="1" dirty="0"/>
              <a:t>,</a:t>
            </a:r>
            <a:endParaRPr dirty="0"/>
          </a:p>
          <a:p>
            <a:pPr marL="381000" lvl="2">
              <a:lnSpc>
                <a:spcPct val="120000"/>
              </a:lnSpc>
              <a:spcBef>
                <a:spcPts val="384"/>
              </a:spcBef>
              <a:spcAft>
                <a:spcPts val="0"/>
              </a:spcAft>
              <a:tabLst>
                <a:tab pos="0" algn="l"/>
                <a:tab pos="1343025" algn="r"/>
                <a:tab pos="1619250" algn="l"/>
              </a:tabLst>
              <a:defRPr/>
            </a:pPr>
            <a:endParaRPr lang="en-US" sz="1000" dirty="0"/>
          </a:p>
          <a:p>
            <a:pPr marL="381000" lvl="2">
              <a:lnSpc>
                <a:spcPct val="120000"/>
              </a:lnSpc>
              <a:spcBef>
                <a:spcPts val="384"/>
              </a:spcBef>
              <a:spcAft>
                <a:spcPts val="0"/>
              </a:spcAft>
              <a:buFont typeface="Wingdings"/>
              <a:buNone/>
              <a:tabLst>
                <a:tab pos="0" algn="l"/>
                <a:tab pos="1343025" algn="r"/>
                <a:tab pos="1619250" algn="l"/>
              </a:tabLst>
              <a:defRPr/>
            </a:pPr>
            <a:r>
              <a:rPr lang="de-DE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endParaRPr dirty="0"/>
          </a:p>
        </p:txBody>
      </p:sp>
      <p:sp>
        <p:nvSpPr>
          <p:cNvPr id="7" name="Rechteck 6"/>
          <p:cNvSpPr/>
          <p:nvPr/>
        </p:nvSpPr>
        <p:spPr bwMode="auto">
          <a:xfrm>
            <a:off x="431798" y="987572"/>
            <a:ext cx="8385809" cy="531019"/>
          </a:xfrm>
          <a:prstGeom prst="rect">
            <a:avLst/>
          </a:prstGeom>
          <a:solidFill>
            <a:srgbClr val="668C9A">
              <a:alpha val="74902"/>
            </a:srgbClr>
          </a:solidFill>
          <a:ln w="19050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" name="Rechteck 2"/>
          <p:cNvSpPr/>
          <p:nvPr/>
        </p:nvSpPr>
        <p:spPr bwMode="auto">
          <a:xfrm>
            <a:off x="326392" y="1081068"/>
            <a:ext cx="799002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2087" lvl="2" indent="0">
              <a:buNone/>
              <a:defRPr/>
            </a:pPr>
            <a:r>
              <a:rPr lang="en-US" sz="1600" b="1" dirty="0">
                <a:solidFill>
                  <a:schemeClr val="bg1"/>
                </a:solidFill>
              </a:rPr>
              <a:t>TU Braunschweig is the academic focal point of these research activities. </a:t>
            </a:r>
            <a:endParaRPr dirty="0"/>
          </a:p>
        </p:txBody>
      </p:sp>
      <p:sp>
        <p:nvSpPr>
          <p:cNvPr id="4" name="Rechteck 3"/>
          <p:cNvSpPr/>
          <p:nvPr/>
        </p:nvSpPr>
        <p:spPr bwMode="auto">
          <a:xfrm>
            <a:off x="611560" y="1839224"/>
            <a:ext cx="3887603" cy="561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81000" lvl="2">
              <a:lnSpc>
                <a:spcPct val="120000"/>
              </a:lnSpc>
              <a:spcBef>
                <a:spcPts val="384"/>
              </a:spcBef>
              <a:spcAft>
                <a:spcPts val="0"/>
              </a:spcAft>
              <a:buFont typeface="Wingdings"/>
              <a:buNone/>
              <a:tabLst>
                <a:tab pos="0" algn="l"/>
                <a:tab pos="1343025" algn="r"/>
                <a:tab pos="1619250" algn="l"/>
              </a:tabLst>
              <a:defRPr/>
            </a:pPr>
            <a:r>
              <a:rPr lang="de-DE" sz="2800" b="1" dirty="0">
                <a:solidFill>
                  <a:srgbClr val="668C9A"/>
                </a:solidFill>
              </a:rPr>
              <a:t>3,279</a:t>
            </a:r>
            <a:r>
              <a:rPr lang="de-DE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600" b="1" dirty="0"/>
              <a:t>first semester students,</a:t>
            </a:r>
            <a:endParaRPr dirty="0"/>
          </a:p>
        </p:txBody>
      </p:sp>
      <p:sp>
        <p:nvSpPr>
          <p:cNvPr id="8" name="Rechteck 7"/>
          <p:cNvSpPr/>
          <p:nvPr/>
        </p:nvSpPr>
        <p:spPr bwMode="auto">
          <a:xfrm>
            <a:off x="-298627" y="2203718"/>
            <a:ext cx="3029997" cy="561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81000" lvl="2">
              <a:lnSpc>
                <a:spcPct val="120000"/>
              </a:lnSpc>
              <a:spcBef>
                <a:spcPts val="384"/>
              </a:spcBef>
              <a:spcAft>
                <a:spcPts val="0"/>
              </a:spcAft>
              <a:buFont typeface="Wingdings"/>
              <a:buNone/>
              <a:tabLst>
                <a:tab pos="0" algn="l"/>
                <a:tab pos="1343025" algn="r"/>
                <a:tab pos="1619250" algn="l"/>
              </a:tabLst>
              <a:defRPr/>
            </a:pPr>
            <a:r>
              <a:rPr lang="de-DE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	       </a:t>
            </a:r>
            <a:r>
              <a:rPr lang="de-DE" sz="2800" b="1" dirty="0">
                <a:solidFill>
                  <a:srgbClr val="668C9A"/>
                </a:solidFill>
              </a:rPr>
              <a:t>16,809</a:t>
            </a:r>
            <a:r>
              <a:rPr lang="de-DE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sz="1600" b="1" dirty="0" err="1"/>
              <a:t>students</a:t>
            </a:r>
            <a:r>
              <a:rPr lang="de-DE" sz="1600" b="1" dirty="0"/>
              <a:t>,</a:t>
            </a:r>
            <a:endParaRPr dirty="0"/>
          </a:p>
        </p:txBody>
      </p:sp>
      <p:sp>
        <p:nvSpPr>
          <p:cNvPr id="9" name="Rechteck 8"/>
          <p:cNvSpPr/>
          <p:nvPr/>
        </p:nvSpPr>
        <p:spPr bwMode="auto">
          <a:xfrm>
            <a:off x="1623041" y="2581822"/>
            <a:ext cx="2241319" cy="561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81000" lvl="2">
              <a:lnSpc>
                <a:spcPct val="120000"/>
              </a:lnSpc>
              <a:spcBef>
                <a:spcPts val="384"/>
              </a:spcBef>
              <a:spcAft>
                <a:spcPts val="0"/>
              </a:spcAft>
              <a:buFont typeface="Wingdings"/>
              <a:buNone/>
              <a:tabLst>
                <a:tab pos="0" algn="l"/>
                <a:tab pos="1343025" algn="r"/>
                <a:tab pos="1619250" algn="l"/>
              </a:tabLst>
              <a:defRPr/>
            </a:pPr>
            <a:r>
              <a:rPr lang="de-DE" sz="2800" b="1">
                <a:solidFill>
                  <a:srgbClr val="6698AC"/>
                </a:solidFill>
              </a:rPr>
              <a:t>	</a:t>
            </a:r>
            <a:r>
              <a:rPr lang="de-DE" sz="2800" b="1">
                <a:solidFill>
                  <a:srgbClr val="668C9A"/>
                </a:solidFill>
              </a:rPr>
              <a:t>120</a:t>
            </a:r>
            <a:r>
              <a:rPr lang="de-DE" sz="2800" b="1">
                <a:solidFill>
                  <a:srgbClr val="6698AC"/>
                </a:solidFill>
              </a:rPr>
              <a:t> </a:t>
            </a:r>
            <a:r>
              <a:rPr lang="de-DE" sz="1600" b="1"/>
              <a:t>institutes,</a:t>
            </a:r>
            <a:endParaRPr lang="de-DE" sz="1600" b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Rechteck 9"/>
          <p:cNvSpPr/>
          <p:nvPr/>
        </p:nvSpPr>
        <p:spPr bwMode="auto">
          <a:xfrm>
            <a:off x="457633" y="2922744"/>
            <a:ext cx="2930610" cy="561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81000" lvl="2">
              <a:lnSpc>
                <a:spcPct val="120000"/>
              </a:lnSpc>
              <a:spcBef>
                <a:spcPts val="384"/>
              </a:spcBef>
              <a:spcAft>
                <a:spcPts val="0"/>
              </a:spcAft>
              <a:buFont typeface="Wingdings"/>
              <a:buNone/>
              <a:tabLst>
                <a:tab pos="0" algn="l"/>
                <a:tab pos="1343025" algn="r"/>
                <a:tab pos="1619250" algn="l"/>
              </a:tabLst>
              <a:defRPr/>
            </a:pPr>
            <a:r>
              <a:rPr lang="de-DE" sz="2800" b="1" dirty="0">
                <a:solidFill>
                  <a:srgbClr val="668C9A"/>
                </a:solidFill>
              </a:rPr>
              <a:t>2,088</a:t>
            </a:r>
            <a:r>
              <a:rPr lang="de-DE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sz="1600" b="1" dirty="0" err="1"/>
              <a:t>scientists</a:t>
            </a:r>
            <a:r>
              <a:rPr lang="de-DE" sz="1400" b="1" dirty="0"/>
              <a:t> </a:t>
            </a:r>
            <a:r>
              <a:rPr lang="de-DE" sz="1600" b="1" dirty="0"/>
              <a:t>and</a:t>
            </a:r>
            <a:endParaRPr dirty="0"/>
          </a:p>
        </p:txBody>
      </p:sp>
      <p:sp>
        <p:nvSpPr>
          <p:cNvPr id="11" name="Rechteck 10"/>
          <p:cNvSpPr/>
          <p:nvPr/>
        </p:nvSpPr>
        <p:spPr bwMode="auto">
          <a:xfrm>
            <a:off x="-22353" y="3323829"/>
            <a:ext cx="3656770" cy="561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81000" lvl="2">
              <a:lnSpc>
                <a:spcPct val="120000"/>
              </a:lnSpc>
              <a:spcBef>
                <a:spcPts val="384"/>
              </a:spcBef>
              <a:spcAft>
                <a:spcPts val="0"/>
              </a:spcAft>
              <a:buFont typeface="Wingdings"/>
              <a:buNone/>
              <a:tabLst>
                <a:tab pos="0" algn="l"/>
                <a:tab pos="1343025" algn="r"/>
                <a:tab pos="1619250" algn="l"/>
              </a:tabLst>
              <a:defRPr/>
            </a:pPr>
            <a:r>
              <a:rPr lang="de-DE" sz="2800" b="1" dirty="0">
                <a:solidFill>
                  <a:srgbClr val="6698AC"/>
                </a:solidFill>
              </a:rPr>
              <a:t>	</a:t>
            </a:r>
            <a:r>
              <a:rPr lang="de-DE" sz="2800" b="1" dirty="0">
                <a:solidFill>
                  <a:srgbClr val="668C9A"/>
                </a:solidFill>
              </a:rPr>
              <a:t>3,800</a:t>
            </a:r>
            <a:r>
              <a:rPr lang="de-DE" sz="2800" b="1" dirty="0">
                <a:solidFill>
                  <a:srgbClr val="6698AC"/>
                </a:solidFill>
              </a:rPr>
              <a:t> </a:t>
            </a:r>
            <a:r>
              <a:rPr lang="de-DE" sz="1600" b="1" dirty="0" err="1"/>
              <a:t>university</a:t>
            </a:r>
            <a:r>
              <a:rPr lang="de-DE" sz="1600" b="1" dirty="0"/>
              <a:t> </a:t>
            </a:r>
            <a:r>
              <a:rPr lang="de-DE" sz="1600" b="1" dirty="0" err="1"/>
              <a:t>employees</a:t>
            </a:r>
            <a:endParaRPr lang="de-DE" sz="1600" b="1" dirty="0"/>
          </a:p>
        </p:txBody>
      </p:sp>
      <p:sp>
        <p:nvSpPr>
          <p:cNvPr id="12" name="Rechteck 11"/>
          <p:cNvSpPr/>
          <p:nvPr/>
        </p:nvSpPr>
        <p:spPr bwMode="auto">
          <a:xfrm>
            <a:off x="-5534" y="3800253"/>
            <a:ext cx="4145486" cy="656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lvl="2">
              <a:lnSpc>
                <a:spcPct val="120000"/>
              </a:lnSpc>
              <a:spcBef>
                <a:spcPts val="384"/>
              </a:spcBef>
              <a:spcAft>
                <a:spcPts val="0"/>
              </a:spcAft>
              <a:tabLst>
                <a:tab pos="0" algn="l"/>
                <a:tab pos="1343025" algn="r"/>
                <a:tab pos="1619250" algn="l"/>
              </a:tabLst>
              <a:defRPr/>
            </a:pPr>
            <a:r>
              <a:rPr lang="en-US" sz="1600"/>
              <a:t>are we the </a:t>
            </a:r>
            <a:r>
              <a:rPr lang="en-US" sz="1600" b="1"/>
              <a:t>largest </a:t>
            </a:r>
            <a:r>
              <a:rPr lang="en-GB" sz="1600" b="1"/>
              <a:t>University of Technology </a:t>
            </a:r>
            <a:r>
              <a:rPr lang="en-US" sz="1600"/>
              <a:t>in Northern Germany.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6 Faculties</a:t>
            </a:r>
          </a:p>
        </p:txBody>
      </p:sp>
      <p:pic>
        <p:nvPicPr>
          <p:cNvPr id="35" name="Grafik 34"/>
          <p:cNvPicPr>
            <a:picLocks noChangeAspect="1"/>
          </p:cNvPicPr>
          <p:nvPr/>
        </p:nvPicPr>
        <p:blipFill>
          <a:blip r:embed="rId2"/>
          <a:srcRect l="14256" t="-358" r="37734" b="358"/>
          <a:stretch/>
        </p:blipFill>
        <p:spPr bwMode="auto">
          <a:xfrm>
            <a:off x="432130" y="972457"/>
            <a:ext cx="1362943" cy="1878901"/>
          </a:xfrm>
          <a:prstGeom prst="rect">
            <a:avLst/>
          </a:prstGeom>
        </p:spPr>
      </p:pic>
      <p:pic>
        <p:nvPicPr>
          <p:cNvPr id="37" name="Grafik 36"/>
          <p:cNvPicPr>
            <a:picLocks noChangeAspect="1"/>
          </p:cNvPicPr>
          <p:nvPr/>
        </p:nvPicPr>
        <p:blipFill>
          <a:blip r:embed="rId3"/>
          <a:srcRect l="24249" t="26798" r="11248" b="397"/>
          <a:stretch/>
        </p:blipFill>
        <p:spPr bwMode="auto">
          <a:xfrm>
            <a:off x="7596335" y="972457"/>
            <a:ext cx="1363035" cy="2386162"/>
          </a:xfrm>
          <a:prstGeom prst="rect">
            <a:avLst/>
          </a:prstGeom>
        </p:spPr>
      </p:pic>
      <p:pic>
        <p:nvPicPr>
          <p:cNvPr id="39" name="Grafik 38"/>
          <p:cNvPicPr>
            <a:picLocks noChangeAspect="1"/>
          </p:cNvPicPr>
          <p:nvPr/>
        </p:nvPicPr>
        <p:blipFill>
          <a:blip r:embed="rId4"/>
          <a:srcRect l="21218" t="34184" r="9948"/>
          <a:stretch/>
        </p:blipFill>
        <p:spPr bwMode="auto">
          <a:xfrm>
            <a:off x="6162769" y="972457"/>
            <a:ext cx="1362943" cy="2032107"/>
          </a:xfrm>
          <a:prstGeom prst="rect">
            <a:avLst/>
          </a:prstGeom>
        </p:spPr>
      </p:pic>
      <p:pic>
        <p:nvPicPr>
          <p:cNvPr id="41" name="Grafik 40"/>
          <p:cNvPicPr>
            <a:picLocks noChangeAspect="1"/>
          </p:cNvPicPr>
          <p:nvPr/>
        </p:nvPicPr>
        <p:blipFill>
          <a:blip r:embed="rId5"/>
          <a:srcRect l="35458" r="27510"/>
          <a:stretch/>
        </p:blipFill>
        <p:spPr bwMode="auto">
          <a:xfrm>
            <a:off x="1866134" y="972457"/>
            <a:ext cx="1364931" cy="2391381"/>
          </a:xfrm>
          <a:prstGeom prst="rect">
            <a:avLst/>
          </a:prstGeom>
        </p:spPr>
      </p:pic>
      <p:pic>
        <p:nvPicPr>
          <p:cNvPr id="43" name="Grafik 42"/>
          <p:cNvPicPr>
            <a:picLocks noChangeAspect="1"/>
          </p:cNvPicPr>
          <p:nvPr/>
        </p:nvPicPr>
        <p:blipFill>
          <a:blip r:embed="rId6"/>
          <a:srcRect l="25697" t="277" r="38340" b="2572"/>
          <a:stretch/>
        </p:blipFill>
        <p:spPr bwMode="auto">
          <a:xfrm>
            <a:off x="4726967" y="972457"/>
            <a:ext cx="1362943" cy="2463389"/>
          </a:xfrm>
          <a:prstGeom prst="rect">
            <a:avLst/>
          </a:prstGeom>
        </p:spPr>
      </p:pic>
      <p:pic>
        <p:nvPicPr>
          <p:cNvPr id="45" name="Grafik 44"/>
          <p:cNvPicPr>
            <a:picLocks noChangeAspect="1"/>
          </p:cNvPicPr>
          <p:nvPr/>
        </p:nvPicPr>
        <p:blipFill>
          <a:blip r:embed="rId7"/>
          <a:srcRect l="30634" t="159" r="24506" b="-159"/>
          <a:stretch/>
        </p:blipFill>
        <p:spPr bwMode="auto">
          <a:xfrm>
            <a:off x="3298948" y="972457"/>
            <a:ext cx="1363580" cy="2042827"/>
          </a:xfrm>
          <a:prstGeom prst="rect">
            <a:avLst/>
          </a:prstGeom>
        </p:spPr>
      </p:pic>
      <p:sp>
        <p:nvSpPr>
          <p:cNvPr id="46" name="Rechteck 45"/>
          <p:cNvSpPr/>
          <p:nvPr/>
        </p:nvSpPr>
        <p:spPr bwMode="auto">
          <a:xfrm>
            <a:off x="432131" y="2851358"/>
            <a:ext cx="1363580" cy="1476955"/>
          </a:xfrm>
          <a:prstGeom prst="rect">
            <a:avLst/>
          </a:prstGeom>
          <a:solidFill>
            <a:schemeClr val="accent5">
              <a:alpha val="80000"/>
            </a:schemeClr>
          </a:solidFill>
          <a:ln w="19050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47" name="Rechteck 46"/>
          <p:cNvSpPr/>
          <p:nvPr/>
        </p:nvSpPr>
        <p:spPr bwMode="auto">
          <a:xfrm>
            <a:off x="4727602" y="3435846"/>
            <a:ext cx="1363580" cy="890002"/>
          </a:xfrm>
          <a:prstGeom prst="rect">
            <a:avLst/>
          </a:prstGeom>
          <a:solidFill>
            <a:srgbClr val="669892">
              <a:alpha val="80000"/>
            </a:srgbClr>
          </a:solidFill>
          <a:ln w="19050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49" name="Rechteck 48"/>
          <p:cNvSpPr/>
          <p:nvPr/>
        </p:nvSpPr>
        <p:spPr bwMode="auto">
          <a:xfrm>
            <a:off x="1867932" y="3363839"/>
            <a:ext cx="1363133" cy="962008"/>
          </a:xfrm>
          <a:prstGeom prst="rect">
            <a:avLst/>
          </a:prstGeom>
          <a:solidFill>
            <a:srgbClr val="669892">
              <a:alpha val="80000"/>
            </a:srgbClr>
          </a:solidFill>
          <a:ln w="19050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50" name="Rechteck 49"/>
          <p:cNvSpPr/>
          <p:nvPr/>
        </p:nvSpPr>
        <p:spPr bwMode="auto">
          <a:xfrm>
            <a:off x="7595791" y="3358620"/>
            <a:ext cx="1363580" cy="967228"/>
          </a:xfrm>
          <a:prstGeom prst="rect">
            <a:avLst/>
          </a:prstGeom>
          <a:solidFill>
            <a:srgbClr val="669892">
              <a:alpha val="75000"/>
            </a:srgbClr>
          </a:solidFill>
          <a:ln w="19050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51" name="Rechteck 50"/>
          <p:cNvSpPr/>
          <p:nvPr/>
        </p:nvSpPr>
        <p:spPr bwMode="auto">
          <a:xfrm>
            <a:off x="3299451" y="3013349"/>
            <a:ext cx="1363580" cy="1312499"/>
          </a:xfrm>
          <a:prstGeom prst="rect">
            <a:avLst/>
          </a:prstGeom>
          <a:solidFill>
            <a:srgbClr val="6698AC"/>
          </a:solidFill>
          <a:ln w="19050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52" name="Rechteck 51"/>
          <p:cNvSpPr/>
          <p:nvPr/>
        </p:nvSpPr>
        <p:spPr bwMode="auto">
          <a:xfrm>
            <a:off x="6162133" y="3004564"/>
            <a:ext cx="1363580" cy="1321284"/>
          </a:xfrm>
          <a:prstGeom prst="rect">
            <a:avLst/>
          </a:prstGeom>
          <a:solidFill>
            <a:srgbClr val="6698AC"/>
          </a:solidFill>
          <a:ln w="19050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53" name="Textfeld 52"/>
          <p:cNvSpPr txBox="1"/>
          <p:nvPr/>
        </p:nvSpPr>
        <p:spPr bwMode="auto">
          <a:xfrm>
            <a:off x="506618" y="2901548"/>
            <a:ext cx="12241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" b="1">
                <a:solidFill>
                  <a:schemeClr val="bg1"/>
                </a:solidFill>
              </a:rPr>
              <a:t>Carl-Friedrich Gauß:</a:t>
            </a:r>
            <a:br>
              <a:rPr lang="en-US" sz="1200" b="1">
                <a:solidFill>
                  <a:schemeClr val="bg1"/>
                </a:solidFill>
              </a:rPr>
            </a:br>
            <a:r>
              <a:rPr lang="en-US" sz="1200" b="1">
                <a:solidFill>
                  <a:schemeClr val="bg1"/>
                </a:solidFill>
              </a:rPr>
              <a:t>Mathematics, Computer, </a:t>
            </a:r>
            <a:br>
              <a:rPr lang="en-US" sz="1200" b="1">
                <a:solidFill>
                  <a:schemeClr val="bg1"/>
                </a:solidFill>
              </a:rPr>
            </a:br>
            <a:r>
              <a:rPr lang="en-US" sz="1200" b="1">
                <a:solidFill>
                  <a:schemeClr val="bg1"/>
                </a:solidFill>
              </a:rPr>
              <a:t>Business and Social Sciences</a:t>
            </a:r>
            <a:endParaRPr lang="de-DE" sz="1200">
              <a:solidFill>
                <a:schemeClr val="bg1"/>
              </a:solidFill>
            </a:endParaRPr>
          </a:p>
        </p:txBody>
      </p:sp>
      <p:sp>
        <p:nvSpPr>
          <p:cNvPr id="54" name="Textfeld 53"/>
          <p:cNvSpPr txBox="1"/>
          <p:nvPr/>
        </p:nvSpPr>
        <p:spPr bwMode="auto">
          <a:xfrm>
            <a:off x="1904370" y="3060595"/>
            <a:ext cx="13504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de-DE" sz="1200">
              <a:solidFill>
                <a:schemeClr val="bg1"/>
              </a:solidFill>
            </a:endParaRPr>
          </a:p>
          <a:p>
            <a:pPr>
              <a:defRPr/>
            </a:pPr>
            <a:endParaRPr lang="de-DE" sz="1200">
              <a:solidFill>
                <a:schemeClr val="bg1"/>
              </a:solidFill>
            </a:endParaRPr>
          </a:p>
          <a:p>
            <a:pPr>
              <a:defRPr/>
            </a:pPr>
            <a:endParaRPr lang="de-DE" sz="1200">
              <a:solidFill>
                <a:schemeClr val="bg1"/>
              </a:solidFill>
            </a:endParaRPr>
          </a:p>
          <a:p>
            <a:pPr>
              <a:defRPr/>
            </a:pPr>
            <a:r>
              <a:rPr lang="de-DE" sz="1200" b="1">
                <a:solidFill>
                  <a:schemeClr val="bg1"/>
                </a:solidFill>
              </a:rPr>
              <a:t>Life Sciences</a:t>
            </a:r>
            <a:endParaRPr/>
          </a:p>
        </p:txBody>
      </p:sp>
      <p:sp>
        <p:nvSpPr>
          <p:cNvPr id="55" name="Textfeld 54"/>
          <p:cNvSpPr txBox="1"/>
          <p:nvPr/>
        </p:nvSpPr>
        <p:spPr bwMode="auto">
          <a:xfrm>
            <a:off x="3327077" y="3013350"/>
            <a:ext cx="129321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chemeClr val="bg1"/>
                </a:solidFill>
              </a:rPr>
              <a:t>Architecture, Civil Engineering and </a:t>
            </a:r>
            <a:br>
              <a:rPr lang="en-US" sz="1200" b="1" dirty="0">
                <a:solidFill>
                  <a:schemeClr val="bg1"/>
                </a:solidFill>
              </a:rPr>
            </a:br>
            <a:r>
              <a:rPr lang="en-US" sz="1200" b="1" dirty="0">
                <a:solidFill>
                  <a:schemeClr val="bg1"/>
                </a:solidFill>
              </a:rPr>
              <a:t>Environmental Sciences</a:t>
            </a:r>
            <a:endParaRPr lang="de-DE" sz="1200" dirty="0">
              <a:solidFill>
                <a:schemeClr val="bg1"/>
              </a:solidFill>
            </a:endParaRPr>
          </a:p>
          <a:p>
            <a:pPr>
              <a:defRPr/>
            </a:pPr>
            <a:b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defRPr/>
            </a:pPr>
            <a:endParaRPr lang="de-DE" dirty="0"/>
          </a:p>
        </p:txBody>
      </p:sp>
      <p:sp>
        <p:nvSpPr>
          <p:cNvPr id="56" name="Textfeld 55"/>
          <p:cNvSpPr txBox="1"/>
          <p:nvPr/>
        </p:nvSpPr>
        <p:spPr bwMode="auto">
          <a:xfrm>
            <a:off x="4776859" y="3501768"/>
            <a:ext cx="12287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" b="1">
                <a:solidFill>
                  <a:schemeClr val="bg1"/>
                </a:solidFill>
              </a:rPr>
              <a:t>Mechanical Engineering</a:t>
            </a:r>
            <a:br>
              <a:rPr lang="en-US" b="1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en-US" b="1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defRPr/>
            </a:pPr>
            <a:endParaRPr lang="de-DE"/>
          </a:p>
        </p:txBody>
      </p:sp>
      <p:sp>
        <p:nvSpPr>
          <p:cNvPr id="57" name="Textfeld 56"/>
          <p:cNvSpPr txBox="1"/>
          <p:nvPr/>
        </p:nvSpPr>
        <p:spPr bwMode="auto">
          <a:xfrm>
            <a:off x="6227872" y="3086215"/>
            <a:ext cx="12321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" b="1">
                <a:solidFill>
                  <a:schemeClr val="bg1"/>
                </a:solidFill>
              </a:rPr>
              <a:t>Electrical Engineering, Information Technology </a:t>
            </a:r>
            <a:br>
              <a:rPr lang="en-US" sz="1200" b="1">
                <a:solidFill>
                  <a:schemeClr val="bg1"/>
                </a:solidFill>
              </a:rPr>
            </a:br>
            <a:r>
              <a:rPr lang="en-US" sz="1200" b="1">
                <a:solidFill>
                  <a:schemeClr val="bg1"/>
                </a:solidFill>
              </a:rPr>
              <a:t>and Physics</a:t>
            </a:r>
            <a:endParaRPr lang="de-DE" sz="1200">
              <a:solidFill>
                <a:schemeClr val="bg1"/>
              </a:solidFill>
            </a:endParaRPr>
          </a:p>
        </p:txBody>
      </p:sp>
      <p:sp>
        <p:nvSpPr>
          <p:cNvPr id="58" name="Textfeld 57"/>
          <p:cNvSpPr txBox="1"/>
          <p:nvPr/>
        </p:nvSpPr>
        <p:spPr bwMode="auto">
          <a:xfrm>
            <a:off x="7682279" y="3415829"/>
            <a:ext cx="11906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" b="1">
                <a:solidFill>
                  <a:schemeClr val="bg1"/>
                </a:solidFill>
              </a:rPr>
              <a:t>Humanities and Educational Sciences</a:t>
            </a:r>
            <a:endParaRPr lang="de-DE" sz="1200" b="1">
              <a:solidFill>
                <a:schemeClr val="bg1"/>
              </a:solidFill>
            </a:endParaRPr>
          </a:p>
          <a:p>
            <a:pPr>
              <a:defRPr/>
            </a:pPr>
            <a:endParaRPr lang="de-DE" sz="12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21072" y="940824"/>
            <a:ext cx="3237359" cy="2427734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 bwMode="auto">
          <a:xfrm>
            <a:off x="4788024" y="2394829"/>
            <a:ext cx="1354703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4400" b="1">
                <a:solidFill>
                  <a:srgbClr val="6698AC"/>
                </a:solidFill>
              </a:rPr>
              <a:t>2</a:t>
            </a:r>
            <a:endParaRPr/>
          </a:p>
        </p:txBody>
      </p:sp>
      <p:sp>
        <p:nvSpPr>
          <p:cNvPr id="13" name="Rechteck 12"/>
          <p:cNvSpPr/>
          <p:nvPr/>
        </p:nvSpPr>
        <p:spPr bwMode="auto">
          <a:xfrm>
            <a:off x="718257" y="3004829"/>
            <a:ext cx="3237212" cy="363729"/>
          </a:xfrm>
          <a:prstGeom prst="rect">
            <a:avLst/>
          </a:prstGeom>
          <a:solidFill>
            <a:srgbClr val="669892"/>
          </a:solidFill>
          <a:ln w="19050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6" name="Textfeld 5"/>
          <p:cNvSpPr txBox="1"/>
          <p:nvPr/>
        </p:nvSpPr>
        <p:spPr bwMode="auto">
          <a:xfrm>
            <a:off x="715295" y="2448750"/>
            <a:ext cx="1410316" cy="10156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6000" b="1">
                <a:solidFill>
                  <a:schemeClr val="bg1"/>
                </a:solidFill>
              </a:rPr>
              <a:t>1</a:t>
            </a:r>
            <a:endParaRPr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4 Core Research Areas </a:t>
            </a:r>
          </a:p>
        </p:txBody>
      </p:sp>
      <p:sp>
        <p:nvSpPr>
          <p:cNvPr id="4" name="Inhaltsplatzhalter 2"/>
          <p:cNvSpPr>
            <a:spLocks noGrp="1"/>
          </p:cNvSpPr>
          <p:nvPr>
            <p:ph idx="1"/>
          </p:nvPr>
        </p:nvSpPr>
        <p:spPr bwMode="auto">
          <a:xfrm>
            <a:off x="1315979" y="3055268"/>
            <a:ext cx="2931772" cy="2088232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lang="de-DE" sz="1400" b="1" cap="all">
                <a:solidFill>
                  <a:schemeClr val="bg1"/>
                </a:solidFill>
              </a:rPr>
              <a:t>Mobility</a:t>
            </a:r>
            <a:endParaRPr/>
          </a:p>
          <a:p>
            <a:pPr marL="180000" indent="-180000">
              <a:lnSpc>
                <a:spcPct val="50000"/>
              </a:lnSpc>
              <a:spcBef>
                <a:spcPts val="0"/>
              </a:spcBef>
              <a:buFont typeface="Wingdings"/>
              <a:buChar char="§"/>
              <a:defRPr/>
            </a:pPr>
            <a:endParaRPr lang="de-DE" sz="1200" cap="all"/>
          </a:p>
          <a:p>
            <a:pPr marL="180000" indent="-180000">
              <a:lnSpc>
                <a:spcPct val="50000"/>
              </a:lnSpc>
              <a:spcBef>
                <a:spcPts val="0"/>
              </a:spcBef>
              <a:buFont typeface="Wingdings"/>
              <a:buChar char="§"/>
              <a:defRPr/>
            </a:pPr>
            <a:endParaRPr lang="de-DE" sz="800" cap="all"/>
          </a:p>
          <a:p>
            <a:pPr marL="171450" indent="-171450">
              <a:lnSpc>
                <a:spcPct val="120000"/>
              </a:lnSpc>
              <a:spcBef>
                <a:spcPts val="0"/>
              </a:spcBef>
              <a:buFont typeface="Wingdings"/>
              <a:buChar char="§"/>
              <a:defRPr/>
            </a:pPr>
            <a:r>
              <a:rPr lang="en-US" sz="1050"/>
              <a:t>intelligent and interconnected mobility</a:t>
            </a:r>
            <a:endParaRPr/>
          </a:p>
          <a:p>
            <a:pPr marL="171450" indent="-171450">
              <a:lnSpc>
                <a:spcPct val="120000"/>
              </a:lnSpc>
              <a:spcBef>
                <a:spcPts val="0"/>
              </a:spcBef>
              <a:buFont typeface="Wingdings"/>
              <a:buChar char="§"/>
              <a:defRPr/>
            </a:pPr>
            <a:r>
              <a:rPr lang="en-US" sz="1050"/>
              <a:t>light-weight vehicles using non-fossil energies</a:t>
            </a:r>
            <a:endParaRPr/>
          </a:p>
          <a:p>
            <a:pPr marL="171450" indent="-171450">
              <a:lnSpc>
                <a:spcPct val="120000"/>
              </a:lnSpc>
              <a:spcBef>
                <a:spcPts val="0"/>
              </a:spcBef>
              <a:buFont typeface="Wingdings"/>
              <a:buChar char="§"/>
              <a:defRPr/>
            </a:pPr>
            <a:r>
              <a:rPr lang="en-US" sz="1050"/>
              <a:t>low-emission aircraft</a:t>
            </a:r>
            <a:endParaRPr/>
          </a:p>
          <a:p>
            <a:pPr marL="171450" indent="-171450">
              <a:lnSpc>
                <a:spcPct val="120000"/>
              </a:lnSpc>
              <a:spcBef>
                <a:spcPts val="0"/>
              </a:spcBef>
              <a:buFont typeface="Wingdings"/>
              <a:buChar char="§"/>
              <a:defRPr/>
            </a:pPr>
            <a:r>
              <a:rPr lang="en-US" sz="1050"/>
              <a:t>sustainable production</a:t>
            </a:r>
            <a:endParaRPr/>
          </a:p>
          <a:p>
            <a:pPr marL="171450" indent="-171450">
              <a:lnSpc>
                <a:spcPct val="120000"/>
              </a:lnSpc>
              <a:spcBef>
                <a:spcPts val="0"/>
              </a:spcBef>
              <a:buFont typeface="Wingdings"/>
              <a:buChar char="§"/>
              <a:defRPr/>
            </a:pPr>
            <a:endParaRPr lang="en-US" sz="1100" b="1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endParaRPr lang="de-DE" sz="1050" b="1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endParaRPr lang="de-DE" sz="1400" b="1"/>
          </a:p>
          <a:p>
            <a:pPr marL="171450" indent="-171450">
              <a:lnSpc>
                <a:spcPct val="120000"/>
              </a:lnSpc>
              <a:spcBef>
                <a:spcPts val="0"/>
              </a:spcBef>
              <a:buFont typeface="Wingdings"/>
              <a:buChar char="§"/>
              <a:defRPr/>
            </a:pPr>
            <a:endParaRPr lang="en-US" sz="1100"/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endParaRPr lang="en-US" sz="1100"/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Wingdings"/>
              <a:buChar char="§"/>
              <a:defRPr/>
            </a:pPr>
            <a:endParaRPr lang="en-US" sz="80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60032" y="940824"/>
            <a:ext cx="3237212" cy="2427734"/>
          </a:xfrm>
          <a:prstGeom prst="rect">
            <a:avLst/>
          </a:prstGeom>
        </p:spPr>
      </p:pic>
      <p:sp>
        <p:nvSpPr>
          <p:cNvPr id="8" name="Rechteck 7"/>
          <p:cNvSpPr/>
          <p:nvPr/>
        </p:nvSpPr>
        <p:spPr bwMode="auto">
          <a:xfrm>
            <a:off x="4859885" y="3004829"/>
            <a:ext cx="3237212" cy="363729"/>
          </a:xfrm>
          <a:prstGeom prst="rect">
            <a:avLst/>
          </a:prstGeom>
          <a:solidFill>
            <a:srgbClr val="669892"/>
          </a:solidFill>
          <a:ln w="19050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" name="Textfeld 2"/>
          <p:cNvSpPr txBox="1"/>
          <p:nvPr/>
        </p:nvSpPr>
        <p:spPr bwMode="auto">
          <a:xfrm>
            <a:off x="5446901" y="3003798"/>
            <a:ext cx="2437466" cy="1594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de-DE" sz="1400" b="1" cap="all">
                <a:ln w="6350">
                  <a:noFill/>
                </a:ln>
                <a:solidFill>
                  <a:schemeClr val="bg1"/>
                </a:solidFill>
              </a:rPr>
              <a:t>metrology</a:t>
            </a:r>
          </a:p>
          <a:p>
            <a:pPr marL="180000" indent="-180000">
              <a:lnSpc>
                <a:spcPct val="50000"/>
              </a:lnSpc>
              <a:buFont typeface="Wingdings"/>
              <a:buChar char="§"/>
              <a:defRPr/>
            </a:pPr>
            <a:endParaRPr lang="de-DE" sz="1200"/>
          </a:p>
          <a:p>
            <a:pPr marL="180000" indent="-180000">
              <a:lnSpc>
                <a:spcPct val="50000"/>
              </a:lnSpc>
              <a:buFont typeface="Wingdings"/>
              <a:buChar char="§"/>
              <a:defRPr/>
            </a:pPr>
            <a:endParaRPr lang="de-DE" sz="800"/>
          </a:p>
          <a:p>
            <a:pPr marL="171450" indent="-171450">
              <a:lnSpc>
                <a:spcPct val="120000"/>
              </a:lnSpc>
              <a:buFont typeface="Wingdings"/>
              <a:buChar char="§"/>
              <a:defRPr/>
            </a:pPr>
            <a:r>
              <a:rPr lang="en-US" sz="1050"/>
              <a:t>metrology for nanotechnology</a:t>
            </a:r>
            <a:endParaRPr/>
          </a:p>
          <a:p>
            <a:pPr marL="171450" indent="-171450">
              <a:lnSpc>
                <a:spcPct val="120000"/>
              </a:lnSpc>
              <a:buFont typeface="Wingdings"/>
              <a:buChar char="§"/>
              <a:defRPr/>
            </a:pPr>
            <a:r>
              <a:rPr lang="en-US" sz="1050"/>
              <a:t>precision at the limits of measurability through quantum technologies</a:t>
            </a:r>
            <a:endParaRPr/>
          </a:p>
          <a:p>
            <a:pPr>
              <a:defRPr/>
            </a:pPr>
            <a:endParaRPr lang="de-DE"/>
          </a:p>
        </p:txBody>
      </p:sp>
      <p:sp>
        <p:nvSpPr>
          <p:cNvPr id="11" name="Textfeld 10"/>
          <p:cNvSpPr txBox="1"/>
          <p:nvPr/>
        </p:nvSpPr>
        <p:spPr bwMode="auto">
          <a:xfrm>
            <a:off x="4888440" y="2448750"/>
            <a:ext cx="1354703" cy="101566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6000" b="1">
                <a:ln w="12700">
                  <a:noFill/>
                </a:ln>
                <a:solidFill>
                  <a:schemeClr val="bg1"/>
                </a:solidFill>
              </a:rPr>
              <a:t>2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" name="Grafik 11"/>
          <p:cNvPicPr>
            <a:picLocks noChangeAspect="1"/>
          </p:cNvPicPr>
          <p:nvPr/>
        </p:nvPicPr>
        <p:blipFill>
          <a:blip r:embed="rId2"/>
          <a:srcRect t="29962" b="17817"/>
          <a:stretch/>
        </p:blipFill>
        <p:spPr bwMode="auto">
          <a:xfrm>
            <a:off x="4860031" y="928195"/>
            <a:ext cx="3237065" cy="2452992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/>
          <a:srcRect t="14722" b="6724"/>
          <a:stretch/>
        </p:blipFill>
        <p:spPr bwMode="auto">
          <a:xfrm>
            <a:off x="712243" y="940824"/>
            <a:ext cx="3237065" cy="2427734"/>
          </a:xfrm>
          <a:prstGeom prst="rect">
            <a:avLst/>
          </a:prstGeom>
        </p:spPr>
      </p:pic>
      <p:sp>
        <p:nvSpPr>
          <p:cNvPr id="14" name="Rechteck 13"/>
          <p:cNvSpPr/>
          <p:nvPr/>
        </p:nvSpPr>
        <p:spPr bwMode="auto">
          <a:xfrm>
            <a:off x="712097" y="3004829"/>
            <a:ext cx="3237212" cy="363729"/>
          </a:xfrm>
          <a:prstGeom prst="rect">
            <a:avLst/>
          </a:prstGeom>
          <a:solidFill>
            <a:srgbClr val="669892"/>
          </a:solidFill>
          <a:ln w="19050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0" name="Textfeld 9"/>
          <p:cNvSpPr txBox="1"/>
          <p:nvPr/>
        </p:nvSpPr>
        <p:spPr bwMode="auto">
          <a:xfrm>
            <a:off x="711950" y="2480751"/>
            <a:ext cx="13547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6000" b="1">
                <a:solidFill>
                  <a:schemeClr val="bg1"/>
                </a:solidFill>
              </a:rPr>
              <a:t>3</a:t>
            </a:r>
            <a:endParaRPr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4 Core Research Areas </a:t>
            </a:r>
          </a:p>
        </p:txBody>
      </p:sp>
      <p:sp>
        <p:nvSpPr>
          <p:cNvPr id="11" name="Inhaltsplatzhalter 2"/>
          <p:cNvSpPr txBox="1"/>
          <p:nvPr/>
        </p:nvSpPr>
        <p:spPr bwMode="auto">
          <a:xfrm>
            <a:off x="1292881" y="3055268"/>
            <a:ext cx="2960181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0500" indent="-188913" algn="l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/>
              <a:buChar char="§"/>
              <a:defRPr sz="1600">
                <a:solidFill>
                  <a:schemeClr val="tx1"/>
                </a:solidFill>
                <a:latin typeface="+mn-lt"/>
              </a:defRPr>
            </a:lvl2pPr>
            <a:lvl3pPr marL="361950" indent="-169862" algn="l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/>
              <a:buChar char="§"/>
              <a:defRPr sz="1600">
                <a:solidFill>
                  <a:schemeClr val="tx1"/>
                </a:solidFill>
                <a:latin typeface="+mn-lt"/>
              </a:defRPr>
            </a:lvl3pPr>
            <a:lvl4pPr marL="542925" indent="-179388" algn="l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/>
              <a:buChar char="§"/>
              <a:defRPr sz="1600">
                <a:solidFill>
                  <a:schemeClr val="tx1"/>
                </a:solidFill>
                <a:latin typeface="+mn-lt"/>
              </a:defRPr>
            </a:lvl4pPr>
            <a:lvl5pPr marL="742950" indent="-198438" algn="l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1200150" indent="-198438" algn="l">
              <a:spcBef>
                <a:spcPts val="0"/>
              </a:spcBef>
              <a:spcAft>
                <a:spcPts val="0"/>
              </a:spcAft>
              <a:buFont typeface="Wingdings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1657350" indent="-198438" algn="l">
              <a:spcBef>
                <a:spcPts val="0"/>
              </a:spcBef>
              <a:spcAft>
                <a:spcPts val="0"/>
              </a:spcAft>
              <a:buFont typeface="Wingdings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2114550" indent="-198438" algn="l">
              <a:spcBef>
                <a:spcPts val="0"/>
              </a:spcBef>
              <a:spcAft>
                <a:spcPts val="0"/>
              </a:spcAft>
              <a:buFont typeface="Wingdings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2571750" indent="-198438" algn="l">
              <a:spcBef>
                <a:spcPts val="0"/>
              </a:spcBef>
              <a:spcAft>
                <a:spcPts val="0"/>
              </a:spcAft>
              <a:buFont typeface="Wingdings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lang="de-DE" sz="1400" b="1" cap="all">
                <a:solidFill>
                  <a:schemeClr val="bg1"/>
                </a:solidFill>
              </a:rPr>
              <a:t>Infection &amp; therapeutics</a:t>
            </a:r>
          </a:p>
          <a:p>
            <a:pPr marL="180000" indent="-180000">
              <a:lnSpc>
                <a:spcPct val="50000"/>
              </a:lnSpc>
              <a:spcBef>
                <a:spcPts val="0"/>
              </a:spcBef>
              <a:buFont typeface="Wingdings"/>
              <a:buChar char="§"/>
              <a:defRPr/>
            </a:pPr>
            <a:endParaRPr lang="de-DE" sz="1200" cap="all"/>
          </a:p>
          <a:p>
            <a:pPr marL="180000" indent="-180000">
              <a:lnSpc>
                <a:spcPct val="50000"/>
              </a:lnSpc>
              <a:spcBef>
                <a:spcPts val="0"/>
              </a:spcBef>
              <a:buFont typeface="Wingdings"/>
              <a:buChar char="§"/>
              <a:defRPr/>
            </a:pPr>
            <a:endParaRPr lang="de-DE" sz="800" cap="all"/>
          </a:p>
          <a:p>
            <a:pPr marL="171450" indent="-171450">
              <a:lnSpc>
                <a:spcPct val="120000"/>
              </a:lnSpc>
              <a:buFont typeface="Wingdings"/>
              <a:buChar char="§"/>
              <a:defRPr/>
            </a:pPr>
            <a:r>
              <a:rPr lang="en-US" sz="1050"/>
              <a:t>active agents for combating infectious diseases</a:t>
            </a:r>
            <a:endParaRPr/>
          </a:p>
          <a:p>
            <a:pPr marL="171450" indent="-171450">
              <a:lnSpc>
                <a:spcPct val="120000"/>
              </a:lnSpc>
              <a:buFont typeface="Wingdings"/>
              <a:buChar char="§"/>
              <a:defRPr/>
            </a:pPr>
            <a:r>
              <a:rPr lang="de-DE" sz="1050"/>
              <a:t>manufacturing and processing of individualized drugs</a:t>
            </a:r>
            <a:endParaRPr lang="en-US" sz="1050"/>
          </a:p>
          <a:p>
            <a:pPr marL="171450" indent="-171450">
              <a:lnSpc>
                <a:spcPct val="120000"/>
              </a:lnSpc>
              <a:spcBef>
                <a:spcPts val="0"/>
              </a:spcBef>
              <a:buFont typeface="Wingdings"/>
              <a:buChar char="§"/>
              <a:defRPr/>
            </a:pPr>
            <a:endParaRPr lang="en-US" sz="1100" b="1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endParaRPr lang="de-DE" sz="1050" b="1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endParaRPr lang="de-DE" sz="1400" b="1"/>
          </a:p>
          <a:p>
            <a:pPr marL="171450" indent="-171450">
              <a:lnSpc>
                <a:spcPct val="120000"/>
              </a:lnSpc>
              <a:spcBef>
                <a:spcPts val="0"/>
              </a:spcBef>
              <a:buFont typeface="Wingdings"/>
              <a:buChar char="§"/>
              <a:defRPr/>
            </a:pPr>
            <a:endParaRPr lang="en-US" sz="1100"/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endParaRPr lang="en-US" sz="1100"/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Wingdings"/>
              <a:buChar char="§"/>
              <a:defRPr/>
            </a:pPr>
            <a:endParaRPr lang="en-US" sz="800"/>
          </a:p>
        </p:txBody>
      </p:sp>
      <p:sp>
        <p:nvSpPr>
          <p:cNvPr id="9" name="Rechteck 8"/>
          <p:cNvSpPr/>
          <p:nvPr/>
        </p:nvSpPr>
        <p:spPr bwMode="auto">
          <a:xfrm>
            <a:off x="4860031" y="3017458"/>
            <a:ext cx="3237212" cy="363729"/>
          </a:xfrm>
          <a:prstGeom prst="rect">
            <a:avLst/>
          </a:prstGeom>
          <a:solidFill>
            <a:srgbClr val="669892"/>
          </a:solidFill>
          <a:ln w="19050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3" name="Textfeld 12"/>
          <p:cNvSpPr txBox="1"/>
          <p:nvPr/>
        </p:nvSpPr>
        <p:spPr bwMode="auto">
          <a:xfrm>
            <a:off x="5446901" y="3006583"/>
            <a:ext cx="2797507" cy="1557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de-DE" sz="1400" b="1" cap="all">
                <a:ln w="6350">
                  <a:noFill/>
                </a:ln>
                <a:solidFill>
                  <a:schemeClr val="bg1"/>
                </a:solidFill>
              </a:rPr>
              <a:t>Future city</a:t>
            </a:r>
          </a:p>
          <a:p>
            <a:pPr marL="180000" indent="-180000">
              <a:lnSpc>
                <a:spcPct val="50000"/>
              </a:lnSpc>
              <a:buFont typeface="Wingdings"/>
              <a:buChar char="§"/>
              <a:defRPr/>
            </a:pPr>
            <a:endParaRPr lang="de-DE" sz="1200"/>
          </a:p>
          <a:p>
            <a:pPr marL="180000" indent="-180000">
              <a:lnSpc>
                <a:spcPct val="50000"/>
              </a:lnSpc>
              <a:buFont typeface="Wingdings"/>
              <a:buChar char="§"/>
              <a:defRPr/>
            </a:pPr>
            <a:endParaRPr lang="de-DE" sz="800"/>
          </a:p>
          <a:p>
            <a:pPr marL="171450" indent="-171450">
              <a:lnSpc>
                <a:spcPct val="120000"/>
              </a:lnSpc>
              <a:buFont typeface="Wingdings"/>
              <a:buChar char="§"/>
              <a:defRPr/>
            </a:pPr>
            <a:r>
              <a:rPr lang="en-US" sz="1050"/>
              <a:t>Intelligent strategies for the cities of tomorrow</a:t>
            </a:r>
            <a:endParaRPr/>
          </a:p>
          <a:p>
            <a:pPr marL="171450" indent="-171450">
              <a:lnSpc>
                <a:spcPct val="120000"/>
              </a:lnSpc>
              <a:buFont typeface="Wingdings"/>
              <a:buChar char="§"/>
              <a:defRPr/>
            </a:pPr>
            <a:r>
              <a:rPr lang="en-US" sz="1050"/>
              <a:t>dealing with advancing urbanization, dwindling resources and climate change</a:t>
            </a:r>
            <a:endParaRPr/>
          </a:p>
          <a:p>
            <a:pPr>
              <a:defRPr/>
            </a:pPr>
            <a:endParaRPr lang="de-DE"/>
          </a:p>
        </p:txBody>
      </p:sp>
      <p:sp>
        <p:nvSpPr>
          <p:cNvPr id="17" name="Textfeld 16"/>
          <p:cNvSpPr txBox="1"/>
          <p:nvPr/>
        </p:nvSpPr>
        <p:spPr bwMode="auto">
          <a:xfrm>
            <a:off x="4890939" y="2498751"/>
            <a:ext cx="13547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6000" b="1">
                <a:solidFill>
                  <a:schemeClr val="bg1"/>
                </a:solidFill>
              </a:rPr>
              <a:t>4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 noChangeAspect="1"/>
          </p:cNvPicPr>
          <p:nvPr/>
        </p:nvPicPr>
        <p:blipFill>
          <a:blip r:embed="rId2"/>
          <a:srcRect l="29031" t="15012" r="7438" b="45"/>
          <a:stretch/>
        </p:blipFill>
        <p:spPr bwMode="auto">
          <a:xfrm>
            <a:off x="2547701" y="848033"/>
            <a:ext cx="4048597" cy="3608774"/>
          </a:xfrm>
          <a:prstGeom prst="rect">
            <a:avLst/>
          </a:prstGeom>
        </p:spPr>
      </p:pic>
      <p:sp>
        <p:nvSpPr>
          <p:cNvPr id="18" name="Rechteck 17"/>
          <p:cNvSpPr/>
          <p:nvPr/>
        </p:nvSpPr>
        <p:spPr bwMode="auto">
          <a:xfrm>
            <a:off x="2547701" y="838200"/>
            <a:ext cx="4048596" cy="3385258"/>
          </a:xfrm>
          <a:prstGeom prst="rect">
            <a:avLst/>
          </a:prstGeom>
          <a:solidFill>
            <a:schemeClr val="bg1">
              <a:lumMod val="95000"/>
              <a:alpha val="50196"/>
            </a:schemeClr>
          </a:solidFill>
          <a:ln w="19050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dirty="0"/>
              <a:t>8 Good Reasons to choose TU Braunschweig </a:t>
            </a:r>
            <a:endParaRPr lang="de-DE" dirty="0"/>
          </a:p>
        </p:txBody>
      </p:sp>
      <p:sp>
        <p:nvSpPr>
          <p:cNvPr id="108" name="Rechteck 107"/>
          <p:cNvSpPr/>
          <p:nvPr/>
        </p:nvSpPr>
        <p:spPr bwMode="auto">
          <a:xfrm>
            <a:off x="235326" y="3697289"/>
            <a:ext cx="3384376" cy="648000"/>
          </a:xfrm>
          <a:prstGeom prst="rect">
            <a:avLst/>
          </a:prstGeom>
          <a:ln w="19050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07" name="Rechteck 106"/>
          <p:cNvSpPr/>
          <p:nvPr/>
        </p:nvSpPr>
        <p:spPr bwMode="auto">
          <a:xfrm>
            <a:off x="245331" y="2809418"/>
            <a:ext cx="3384376" cy="648000"/>
          </a:xfrm>
          <a:prstGeom prst="rect">
            <a:avLst/>
          </a:prstGeom>
          <a:ln w="19050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9" name="Rechteck 18"/>
          <p:cNvSpPr/>
          <p:nvPr/>
        </p:nvSpPr>
        <p:spPr bwMode="auto">
          <a:xfrm>
            <a:off x="251520" y="987570"/>
            <a:ext cx="3384376" cy="648000"/>
          </a:xfrm>
          <a:prstGeom prst="rect">
            <a:avLst/>
          </a:prstGeom>
          <a:solidFill>
            <a:srgbClr val="407E97"/>
          </a:solidFill>
          <a:ln w="19050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4" name="Rectangle 2060"/>
          <p:cNvSpPr>
            <a:spLocks noChangeArrowheads="1"/>
          </p:cNvSpPr>
          <p:nvPr/>
        </p:nvSpPr>
        <p:spPr bwMode="auto">
          <a:xfrm>
            <a:off x="172775" y="815314"/>
            <a:ext cx="3019946" cy="715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80000" lvl="2" indent="-180000" defTabSz="10922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Wingdings"/>
              <a:buChar char="§"/>
              <a:defRPr/>
            </a:pPr>
            <a:endParaRPr lang="en-US" sz="1200" b="1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lvl="2" algn="ctr" defTabSz="10922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defRPr/>
            </a:pPr>
            <a:r>
              <a:rPr lang="en-US" sz="1200" b="1">
                <a:solidFill>
                  <a:schemeClr val="bg1"/>
                </a:solidFill>
              </a:rPr>
              <a:t>Member of the TU9 (leading Institutes of Technology in Germany) </a:t>
            </a:r>
            <a:endParaRPr/>
          </a:p>
          <a:p>
            <a:pPr marL="0" lvl="2" defTabSz="10922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defRPr/>
            </a:pPr>
            <a:endParaRPr lang="de-DE" sz="1000">
              <a:latin typeface="Arial"/>
            </a:endParaRPr>
          </a:p>
        </p:txBody>
      </p:sp>
      <p:sp>
        <p:nvSpPr>
          <p:cNvPr id="110" name="Rechteck 109"/>
          <p:cNvSpPr/>
          <p:nvPr/>
        </p:nvSpPr>
        <p:spPr bwMode="auto">
          <a:xfrm>
            <a:off x="5584177" y="3704051"/>
            <a:ext cx="3384376" cy="648000"/>
          </a:xfrm>
          <a:prstGeom prst="rect">
            <a:avLst/>
          </a:prstGeom>
          <a:ln w="19050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11" name="Rechteck 110"/>
          <p:cNvSpPr/>
          <p:nvPr/>
        </p:nvSpPr>
        <p:spPr bwMode="auto">
          <a:xfrm>
            <a:off x="5561279" y="991472"/>
            <a:ext cx="3384376" cy="648000"/>
          </a:xfrm>
          <a:prstGeom prst="rect">
            <a:avLst/>
          </a:prstGeom>
          <a:ln w="19050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12" name="Rechteck 111"/>
          <p:cNvSpPr/>
          <p:nvPr/>
        </p:nvSpPr>
        <p:spPr bwMode="auto">
          <a:xfrm>
            <a:off x="5567341" y="1916743"/>
            <a:ext cx="3384376" cy="648000"/>
          </a:xfrm>
          <a:prstGeom prst="rect">
            <a:avLst/>
          </a:prstGeom>
          <a:ln w="19050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06" name="Rechteck 105"/>
          <p:cNvSpPr/>
          <p:nvPr/>
        </p:nvSpPr>
        <p:spPr bwMode="auto">
          <a:xfrm>
            <a:off x="245331" y="1910329"/>
            <a:ext cx="3384376" cy="648000"/>
          </a:xfrm>
          <a:prstGeom prst="rect">
            <a:avLst/>
          </a:prstGeom>
          <a:ln w="19050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114" name="Grafik 113" descr="Chevron Pfeile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rot="10800000">
            <a:off x="3140285" y="1726626"/>
            <a:ext cx="867050" cy="867050"/>
          </a:xfrm>
          <a:prstGeom prst="rect">
            <a:avLst/>
          </a:prstGeom>
        </p:spPr>
      </p:pic>
      <p:pic>
        <p:nvPicPr>
          <p:cNvPr id="115" name="Grafik 114" descr="Chevron Pfeile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rot="10800000">
            <a:off x="3100561" y="2626395"/>
            <a:ext cx="866840" cy="866840"/>
          </a:xfrm>
          <a:prstGeom prst="rect">
            <a:avLst/>
          </a:prstGeom>
        </p:spPr>
      </p:pic>
      <p:pic>
        <p:nvPicPr>
          <p:cNvPr id="117" name="Grafik 116" descr="Chevron Pfeile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rot="10800000">
            <a:off x="3096456" y="3522919"/>
            <a:ext cx="866839" cy="866839"/>
          </a:xfrm>
          <a:prstGeom prst="rect">
            <a:avLst/>
          </a:prstGeom>
        </p:spPr>
      </p:pic>
      <p:sp>
        <p:nvSpPr>
          <p:cNvPr id="12" name="Textfeld 11"/>
          <p:cNvSpPr txBox="1"/>
          <p:nvPr/>
        </p:nvSpPr>
        <p:spPr bwMode="auto">
          <a:xfrm>
            <a:off x="268760" y="1983252"/>
            <a:ext cx="298218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200" b="1">
                <a:solidFill>
                  <a:schemeClr val="bg1"/>
                </a:solidFill>
              </a:rPr>
              <a:t>Excellent research and </a:t>
            </a:r>
            <a:endParaRPr/>
          </a:p>
          <a:p>
            <a:pPr algn="ctr">
              <a:defRPr/>
            </a:pPr>
            <a:r>
              <a:rPr lang="en-US" sz="1200" b="1">
                <a:solidFill>
                  <a:schemeClr val="bg1"/>
                </a:solidFill>
              </a:rPr>
              <a:t>research-oriented teaching</a:t>
            </a:r>
            <a:endParaRPr/>
          </a:p>
          <a:p>
            <a:pPr>
              <a:defRPr/>
            </a:pPr>
            <a:endParaRPr lang="de-DE" sz="1000"/>
          </a:p>
        </p:txBody>
      </p:sp>
      <p:sp>
        <p:nvSpPr>
          <p:cNvPr id="10" name="Textfeld 9"/>
          <p:cNvSpPr txBox="1"/>
          <p:nvPr/>
        </p:nvSpPr>
        <p:spPr bwMode="auto">
          <a:xfrm>
            <a:off x="484269" y="2878927"/>
            <a:ext cx="258848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200" b="1">
                <a:solidFill>
                  <a:schemeClr val="bg1"/>
                </a:solidFill>
              </a:rPr>
              <a:t>International profile and open-minded student community</a:t>
            </a:r>
          </a:p>
          <a:p>
            <a:pPr>
              <a:defRPr/>
            </a:pPr>
            <a:endParaRPr lang="de-DE" sz="1000"/>
          </a:p>
        </p:txBody>
      </p:sp>
      <p:sp>
        <p:nvSpPr>
          <p:cNvPr id="11" name="Textfeld 10"/>
          <p:cNvSpPr txBox="1"/>
          <p:nvPr/>
        </p:nvSpPr>
        <p:spPr bwMode="auto">
          <a:xfrm>
            <a:off x="453996" y="3756397"/>
            <a:ext cx="269812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200" b="1">
                <a:solidFill>
                  <a:schemeClr val="bg1"/>
                </a:solidFill>
              </a:rPr>
              <a:t>Personal atmosphere and </a:t>
            </a:r>
            <a:endParaRPr/>
          </a:p>
          <a:p>
            <a:pPr algn="ctr">
              <a:defRPr/>
            </a:pPr>
            <a:r>
              <a:rPr lang="en-US" sz="1200" b="1">
                <a:solidFill>
                  <a:schemeClr val="bg1"/>
                </a:solidFill>
              </a:rPr>
              <a:t>individual support</a:t>
            </a:r>
            <a:endParaRPr/>
          </a:p>
          <a:p>
            <a:pPr>
              <a:defRPr/>
            </a:pPr>
            <a:endParaRPr lang="de-DE" sz="1000"/>
          </a:p>
        </p:txBody>
      </p:sp>
      <p:pic>
        <p:nvPicPr>
          <p:cNvPr id="17" name="Grafik 16" descr="Chevron Pfeile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195653" y="805481"/>
            <a:ext cx="867049" cy="867049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 bwMode="auto">
          <a:xfrm>
            <a:off x="5807165" y="982515"/>
            <a:ext cx="3229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200" b="1">
                <a:solidFill>
                  <a:schemeClr val="bg1"/>
                </a:solidFill>
              </a:rPr>
              <a:t>Student jobs and research projects at local research institutes and major companies like Volkswagen and Siemens</a:t>
            </a:r>
            <a:endParaRPr/>
          </a:p>
        </p:txBody>
      </p:sp>
      <p:pic>
        <p:nvPicPr>
          <p:cNvPr id="57" name="Grafik 56" descr="Chevron Pfeile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182077" y="1730667"/>
            <a:ext cx="880625" cy="880625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 bwMode="auto">
          <a:xfrm>
            <a:off x="5979747" y="1918470"/>
            <a:ext cx="2939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200" b="1">
                <a:solidFill>
                  <a:schemeClr val="bg1"/>
                </a:solidFill>
              </a:rPr>
              <a:t>University with the broadest range of engineering courses in Northern Germany</a:t>
            </a:r>
            <a:endParaRPr/>
          </a:p>
        </p:txBody>
      </p:sp>
      <p:sp>
        <p:nvSpPr>
          <p:cNvPr id="8" name="Textfeld 7"/>
          <p:cNvSpPr txBox="1"/>
          <p:nvPr/>
        </p:nvSpPr>
        <p:spPr bwMode="auto">
          <a:xfrm>
            <a:off x="6102228" y="3695902"/>
            <a:ext cx="279590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200" b="1">
                <a:solidFill>
                  <a:schemeClr val="bg1"/>
                </a:solidFill>
              </a:rPr>
              <a:t>Founded in 1745: longest tradition among German Institutes of Technology </a:t>
            </a:r>
            <a:endParaRPr/>
          </a:p>
          <a:p>
            <a:pPr>
              <a:defRPr/>
            </a:pPr>
            <a:endParaRPr lang="de-DE" sz="1000"/>
          </a:p>
        </p:txBody>
      </p:sp>
      <p:pic>
        <p:nvPicPr>
          <p:cNvPr id="59" name="Grafik 58" descr="Chevron Pfeile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188540" y="3540320"/>
            <a:ext cx="852467" cy="852467"/>
          </a:xfrm>
          <a:prstGeom prst="rect">
            <a:avLst/>
          </a:prstGeom>
        </p:spPr>
      </p:pic>
      <p:sp>
        <p:nvSpPr>
          <p:cNvPr id="118" name="Rechteck 117"/>
          <p:cNvSpPr/>
          <p:nvPr/>
        </p:nvSpPr>
        <p:spPr bwMode="auto">
          <a:xfrm>
            <a:off x="5584177" y="2814439"/>
            <a:ext cx="3384376" cy="648000"/>
          </a:xfrm>
          <a:prstGeom prst="rect">
            <a:avLst/>
          </a:prstGeom>
          <a:ln w="19050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119" name="Grafik 118" descr="Chevron Pfeile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216653" y="2633743"/>
            <a:ext cx="852467" cy="852467"/>
          </a:xfrm>
          <a:prstGeom prst="rect">
            <a:avLst/>
          </a:prstGeom>
        </p:spPr>
      </p:pic>
      <p:sp>
        <p:nvSpPr>
          <p:cNvPr id="120" name="Textfeld 119"/>
          <p:cNvSpPr txBox="1"/>
          <p:nvPr/>
        </p:nvSpPr>
        <p:spPr bwMode="auto">
          <a:xfrm>
            <a:off x="5958677" y="2895354"/>
            <a:ext cx="29917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200" b="1">
                <a:solidFill>
                  <a:schemeClr val="bg1"/>
                </a:solidFill>
              </a:rPr>
              <a:t>Close collaboration with research and industry</a:t>
            </a:r>
            <a:endParaRPr/>
          </a:p>
        </p:txBody>
      </p:sp>
      <p:pic>
        <p:nvPicPr>
          <p:cNvPr id="29" name="Grafik 28" descr="Chevron Pfeile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rot="10800000">
            <a:off x="3147989" y="809264"/>
            <a:ext cx="867050" cy="8670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rcRect t="19996" b="26668"/>
          <a:stretch/>
        </p:blipFill>
        <p:spPr bwMode="auto">
          <a:xfrm>
            <a:off x="431801" y="852944"/>
            <a:ext cx="6660480" cy="355245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>
                <a:latin typeface="Arial"/>
              </a:rPr>
              <a:t>International Profile</a:t>
            </a:r>
            <a:endParaRPr lang="de-DE"/>
          </a:p>
        </p:txBody>
      </p:sp>
      <p:sp>
        <p:nvSpPr>
          <p:cNvPr id="8" name="Sprechblase: rechteckig 7"/>
          <p:cNvSpPr/>
          <p:nvPr/>
        </p:nvSpPr>
        <p:spPr bwMode="auto">
          <a:xfrm rot="828866">
            <a:off x="5292080" y="973676"/>
            <a:ext cx="3312368" cy="2952328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407E97">
              <a:alpha val="69804"/>
            </a:srgbClr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4" name="Rectangle 2060"/>
          <p:cNvSpPr>
            <a:spLocks noChangeArrowheads="1"/>
          </p:cNvSpPr>
          <p:nvPr/>
        </p:nvSpPr>
        <p:spPr bwMode="auto">
          <a:xfrm rot="825816">
            <a:off x="5169158" y="1087657"/>
            <a:ext cx="3260519" cy="356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85750" lvl="2" indent="-285750" defTabSz="10922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ct val="100000"/>
              <a:buFont typeface="Wingdings"/>
              <a:buChar char="§"/>
              <a:defRPr/>
            </a:pPr>
            <a:r>
              <a:rPr lang="de-DE" sz="1200" b="1">
                <a:solidFill>
                  <a:schemeClr val="bg1"/>
                </a:solidFill>
              </a:rPr>
              <a:t>3,300</a:t>
            </a:r>
            <a:r>
              <a:rPr lang="de-DE" sz="1200">
                <a:solidFill>
                  <a:schemeClr val="bg1"/>
                </a:solidFill>
              </a:rPr>
              <a:t> international students from </a:t>
            </a:r>
            <a:r>
              <a:rPr lang="de-DE" sz="1200" b="1">
                <a:solidFill>
                  <a:schemeClr val="bg1"/>
                </a:solidFill>
              </a:rPr>
              <a:t>110</a:t>
            </a:r>
            <a:r>
              <a:rPr lang="de-DE" sz="1200">
                <a:solidFill>
                  <a:schemeClr val="bg1"/>
                </a:solidFill>
              </a:rPr>
              <a:t> countries </a:t>
            </a:r>
            <a:endParaRPr/>
          </a:p>
          <a:p>
            <a:pPr marL="0" lvl="2" defTabSz="10922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ct val="100000"/>
              <a:defRPr/>
            </a:pPr>
            <a:r>
              <a:rPr lang="en-US" sz="1200">
                <a:solidFill>
                  <a:schemeClr val="bg1"/>
                </a:solidFill>
              </a:rPr>
              <a:t>      = </a:t>
            </a:r>
            <a:r>
              <a:rPr lang="en-US" sz="1200" b="1">
                <a:solidFill>
                  <a:schemeClr val="bg1"/>
                </a:solidFill>
              </a:rPr>
              <a:t>17 %</a:t>
            </a:r>
            <a:r>
              <a:rPr lang="en-US" sz="1200">
                <a:solidFill>
                  <a:schemeClr val="bg1"/>
                </a:solidFill>
              </a:rPr>
              <a:t> of the student body</a:t>
            </a:r>
            <a:endParaRPr lang="de-DE" sz="1200">
              <a:solidFill>
                <a:schemeClr val="bg1"/>
              </a:solidFill>
            </a:endParaRPr>
          </a:p>
          <a:p>
            <a:pPr marL="285750" lvl="2" indent="-285750" defTabSz="1092200">
              <a:lnSpc>
                <a:spcPct val="120000"/>
              </a:lnSpc>
              <a:spcBef>
                <a:spcPts val="600"/>
              </a:spcBef>
              <a:buSzPct val="100000"/>
              <a:buFont typeface="Wingdings"/>
              <a:buChar char="§"/>
              <a:defRPr/>
            </a:pPr>
            <a:r>
              <a:rPr lang="de-DE" sz="1200" b="1">
                <a:solidFill>
                  <a:schemeClr val="bg1"/>
                </a:solidFill>
              </a:rPr>
              <a:t>330</a:t>
            </a:r>
            <a:r>
              <a:rPr lang="de-DE" sz="1200">
                <a:solidFill>
                  <a:schemeClr val="bg1"/>
                </a:solidFill>
              </a:rPr>
              <a:t> partner universities around the world</a:t>
            </a:r>
            <a:endParaRPr lang="de-DE" sz="1200" b="1">
              <a:solidFill>
                <a:schemeClr val="bg1"/>
              </a:solidFill>
            </a:endParaRPr>
          </a:p>
          <a:p>
            <a:pPr marL="285750" lvl="2" indent="-285750" defTabSz="1092200">
              <a:lnSpc>
                <a:spcPct val="120000"/>
              </a:lnSpc>
              <a:spcBef>
                <a:spcPts val="600"/>
              </a:spcBef>
              <a:buSzPct val="100000"/>
              <a:buFont typeface="Wingdings"/>
              <a:buChar char="§"/>
              <a:defRPr/>
            </a:pPr>
            <a:r>
              <a:rPr lang="de-DE" sz="1200" b="1">
                <a:solidFill>
                  <a:schemeClr val="bg1"/>
                </a:solidFill>
              </a:rPr>
              <a:t>170</a:t>
            </a:r>
            <a:r>
              <a:rPr lang="de-DE" sz="1200">
                <a:solidFill>
                  <a:schemeClr val="bg1"/>
                </a:solidFill>
              </a:rPr>
              <a:t> cooperation programmes with European universities (Erasmus)</a:t>
            </a:r>
            <a:endParaRPr/>
          </a:p>
          <a:p>
            <a:pPr marL="285750" lvl="2" indent="-285750" defTabSz="1092200">
              <a:lnSpc>
                <a:spcPct val="120000"/>
              </a:lnSpc>
              <a:spcBef>
                <a:spcPts val="600"/>
              </a:spcBef>
              <a:buSzPct val="100000"/>
              <a:buFont typeface="Wingdings"/>
              <a:buChar char="§"/>
              <a:defRPr/>
            </a:pPr>
            <a:r>
              <a:rPr lang="de-DE" sz="1200" b="1">
                <a:solidFill>
                  <a:schemeClr val="bg1"/>
                </a:solidFill>
              </a:rPr>
              <a:t>Strategic partnerships with universities </a:t>
            </a:r>
            <a:r>
              <a:rPr lang="de-DE" sz="1200">
                <a:solidFill>
                  <a:schemeClr val="bg1"/>
                </a:solidFill>
              </a:rPr>
              <a:t>in France, Great Britain, Italy, Switzerland, the USA, China, Singapore, Japan, Brazil, Mexico and Australia.</a:t>
            </a:r>
            <a:endParaRPr/>
          </a:p>
        </p:txBody>
      </p:sp>
      <p:pic>
        <p:nvPicPr>
          <p:cNvPr id="12" name="Grafik 11" descr="Marker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347863" y="1131590"/>
            <a:ext cx="728770" cy="7287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Rechteck 13"/>
          <p:cNvSpPr/>
          <p:nvPr/>
        </p:nvSpPr>
        <p:spPr bwMode="auto">
          <a:xfrm>
            <a:off x="3949837" y="1453735"/>
            <a:ext cx="936104" cy="432048"/>
          </a:xfrm>
          <a:prstGeom prst="rect">
            <a:avLst/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3" name="Textfeld 12"/>
          <p:cNvSpPr txBox="1"/>
          <p:nvPr/>
        </p:nvSpPr>
        <p:spPr bwMode="auto">
          <a:xfrm>
            <a:off x="3923928" y="1415844"/>
            <a:ext cx="122413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900" b="1"/>
              <a:t>Braunschweig, </a:t>
            </a:r>
            <a:endParaRPr/>
          </a:p>
          <a:p>
            <a:pPr>
              <a:defRPr/>
            </a:pPr>
            <a:r>
              <a:rPr lang="de-DE" sz="900" b="1"/>
              <a:t>Lower Saxony, </a:t>
            </a:r>
            <a:endParaRPr/>
          </a:p>
          <a:p>
            <a:pPr>
              <a:defRPr/>
            </a:pPr>
            <a:r>
              <a:rPr lang="de-DE" sz="900" b="1"/>
              <a:t>Germany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 </a:t>
            </a:r>
            <a:r>
              <a:rPr lang="de-DE">
                <a:latin typeface="Arial"/>
              </a:rPr>
              <a:t>Free Course Choice</a:t>
            </a:r>
            <a:endParaRPr/>
          </a:p>
        </p:txBody>
      </p:sp>
      <p:pic>
        <p:nvPicPr>
          <p:cNvPr id="6" name="Inhaltsplatzhalt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76321" y="1064077"/>
            <a:ext cx="4727847" cy="3151898"/>
          </a:xfrm>
          <a:prstGeom prst="rect">
            <a:avLst/>
          </a:prstGeom>
        </p:spPr>
      </p:pic>
      <p:pic>
        <p:nvPicPr>
          <p:cNvPr id="11" name="Grafik 10" descr="Courses can be chosen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31799" y="1039767"/>
            <a:ext cx="4593656" cy="310923"/>
          </a:xfrm>
          <a:prstGeom prst="rect">
            <a:avLst/>
          </a:prstGeom>
        </p:spPr>
      </p:pic>
      <p:sp>
        <p:nvSpPr>
          <p:cNvPr id="12" name="Rechteck 11"/>
          <p:cNvSpPr/>
          <p:nvPr/>
        </p:nvSpPr>
        <p:spPr bwMode="auto">
          <a:xfrm>
            <a:off x="5076056" y="3416201"/>
            <a:ext cx="3513090" cy="311518"/>
          </a:xfrm>
          <a:prstGeom prst="rect">
            <a:avLst/>
          </a:prstGeom>
          <a:solidFill>
            <a:srgbClr val="407E97">
              <a:alpha val="80000"/>
            </a:srgbClr>
          </a:solidFill>
          <a:ln w="19050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721316" y="2329103"/>
            <a:ext cx="2429214" cy="310923"/>
          </a:xfrm>
          <a:prstGeom prst="rect">
            <a:avLst/>
          </a:prstGeom>
        </p:spPr>
      </p:pic>
      <p:sp>
        <p:nvSpPr>
          <p:cNvPr id="15" name="Textfeld 14"/>
          <p:cNvSpPr txBox="1"/>
          <p:nvPr/>
        </p:nvSpPr>
        <p:spPr bwMode="auto">
          <a:xfrm>
            <a:off x="447995" y="1073691"/>
            <a:ext cx="47278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1200" dirty="0">
                <a:solidFill>
                  <a:schemeClr val="bg1"/>
                </a:solidFill>
              </a:rPr>
              <a:t>Courses </a:t>
            </a:r>
            <a:r>
              <a:rPr lang="de-DE" sz="1200" dirty="0" err="1">
                <a:solidFill>
                  <a:schemeClr val="bg1"/>
                </a:solidFill>
              </a:rPr>
              <a:t>can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 dirty="0" err="1">
                <a:solidFill>
                  <a:schemeClr val="bg1"/>
                </a:solidFill>
              </a:rPr>
              <a:t>be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 dirty="0" err="1">
                <a:solidFill>
                  <a:schemeClr val="bg1"/>
                </a:solidFill>
              </a:rPr>
              <a:t>chosen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 dirty="0" err="1">
                <a:solidFill>
                  <a:schemeClr val="bg1"/>
                </a:solidFill>
              </a:rPr>
              <a:t>from</a:t>
            </a:r>
            <a:r>
              <a:rPr lang="de-DE" sz="1200" dirty="0">
                <a:solidFill>
                  <a:schemeClr val="bg1"/>
                </a:solidFill>
              </a:rPr>
              <a:t> different </a:t>
            </a:r>
            <a:r>
              <a:rPr lang="de-DE" sz="1200" dirty="0" err="1">
                <a:solidFill>
                  <a:schemeClr val="bg1"/>
                </a:solidFill>
              </a:rPr>
              <a:t>study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 dirty="0" err="1">
                <a:solidFill>
                  <a:schemeClr val="bg1"/>
                </a:solidFill>
              </a:rPr>
              <a:t>courses</a:t>
            </a:r>
            <a:r>
              <a:rPr lang="de-DE" sz="1200" dirty="0">
                <a:solidFill>
                  <a:schemeClr val="bg1"/>
                </a:solidFill>
              </a:rPr>
              <a:t> and </a:t>
            </a:r>
            <a:r>
              <a:rPr lang="de-DE" sz="1200" dirty="0" err="1">
                <a:solidFill>
                  <a:schemeClr val="bg1"/>
                </a:solidFill>
              </a:rPr>
              <a:t>faculties</a:t>
            </a:r>
            <a:endParaRPr lang="de-DE" sz="1200" dirty="0">
              <a:solidFill>
                <a:schemeClr val="bg1"/>
              </a:solidFill>
            </a:endParaRPr>
          </a:p>
        </p:txBody>
      </p:sp>
      <p:sp>
        <p:nvSpPr>
          <p:cNvPr id="16" name="Textfeld 15"/>
          <p:cNvSpPr txBox="1"/>
          <p:nvPr/>
        </p:nvSpPr>
        <p:spPr bwMode="auto">
          <a:xfrm>
            <a:off x="5147623" y="3433460"/>
            <a:ext cx="35130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de-DE" sz="1200" dirty="0">
                <a:solidFill>
                  <a:schemeClr val="bg1"/>
                </a:solidFill>
              </a:rPr>
              <a:t>www.tu-braunschweig.de/en/courses-in-english</a:t>
            </a:r>
            <a:endParaRPr dirty="0"/>
          </a:p>
        </p:txBody>
      </p:sp>
      <p:sp>
        <p:nvSpPr>
          <p:cNvPr id="8" name="Textfeld 7"/>
          <p:cNvSpPr txBox="1"/>
          <p:nvPr/>
        </p:nvSpPr>
        <p:spPr bwMode="auto">
          <a:xfrm>
            <a:off x="5802456" y="2329103"/>
            <a:ext cx="23729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1200">
                <a:solidFill>
                  <a:srgbClr val="FFFFFF"/>
                </a:solidFill>
              </a:rPr>
              <a:t>Tool for English taught courses</a:t>
            </a:r>
          </a:p>
        </p:txBody>
      </p:sp>
      <p:sp>
        <p:nvSpPr>
          <p:cNvPr id="18" name="Textfeld 17"/>
          <p:cNvSpPr txBox="1"/>
          <p:nvPr/>
        </p:nvSpPr>
        <p:spPr bwMode="auto">
          <a:xfrm>
            <a:off x="4091724" y="2538050"/>
            <a:ext cx="712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1200">
                <a:solidFill>
                  <a:srgbClr val="FFFFFF"/>
                </a:solidFill>
              </a:rPr>
              <a:t> </a:t>
            </a:r>
            <a:endParaRPr/>
          </a:p>
        </p:txBody>
      </p:sp>
      <p:pic>
        <p:nvPicPr>
          <p:cNvPr id="22" name="Grafik 2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34074" y="3199104"/>
            <a:ext cx="3290849" cy="274344"/>
          </a:xfrm>
          <a:prstGeom prst="rect">
            <a:avLst/>
          </a:prstGeom>
        </p:spPr>
      </p:pic>
      <p:sp>
        <p:nvSpPr>
          <p:cNvPr id="24" name="Textfeld 23"/>
          <p:cNvSpPr txBox="1"/>
          <p:nvPr/>
        </p:nvSpPr>
        <p:spPr bwMode="auto">
          <a:xfrm>
            <a:off x="495378" y="3196449"/>
            <a:ext cx="30963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1200" dirty="0">
                <a:solidFill>
                  <a:srgbClr val="FFFFFF"/>
                </a:solidFill>
              </a:rPr>
              <a:t>Free German and </a:t>
            </a:r>
            <a:r>
              <a:rPr lang="de-DE" sz="1200" dirty="0" err="1">
                <a:solidFill>
                  <a:srgbClr val="FFFFFF"/>
                </a:solidFill>
              </a:rPr>
              <a:t>other</a:t>
            </a:r>
            <a:r>
              <a:rPr lang="de-DE" sz="1200" dirty="0">
                <a:solidFill>
                  <a:srgbClr val="FFFFFF"/>
                </a:solidFill>
              </a:rPr>
              <a:t> </a:t>
            </a:r>
            <a:r>
              <a:rPr lang="de-DE" sz="1200" dirty="0" err="1">
                <a:solidFill>
                  <a:srgbClr val="FFFFFF"/>
                </a:solidFill>
              </a:rPr>
              <a:t>language</a:t>
            </a:r>
            <a:r>
              <a:rPr lang="de-DE" sz="1200" dirty="0">
                <a:solidFill>
                  <a:srgbClr val="FFFFFF"/>
                </a:solidFill>
              </a:rPr>
              <a:t> </a:t>
            </a:r>
            <a:r>
              <a:rPr lang="de-DE" sz="1200" dirty="0" err="1">
                <a:solidFill>
                  <a:srgbClr val="FFFFFF"/>
                </a:solidFill>
              </a:rPr>
              <a:t>courses</a:t>
            </a:r>
            <a:endParaRPr lang="de-DE" sz="1200" dirty="0">
              <a:solidFill>
                <a:srgbClr val="FFFFFF"/>
              </a:solidFill>
            </a:endParaRPr>
          </a:p>
        </p:txBody>
      </p:sp>
      <p:pic>
        <p:nvPicPr>
          <p:cNvPr id="25" name="Grafik 24"/>
          <p:cNvPicPr>
            <a:picLocks noChangeAspect="1"/>
          </p:cNvPicPr>
          <p:nvPr/>
        </p:nvPicPr>
        <p:blipFill>
          <a:blip r:embed="rId3"/>
          <a:srcRect t="1" r="16828" b="12479"/>
          <a:stretch/>
        </p:blipFill>
        <p:spPr bwMode="auto">
          <a:xfrm>
            <a:off x="426142" y="1959300"/>
            <a:ext cx="2964672" cy="272120"/>
          </a:xfrm>
          <a:prstGeom prst="rect">
            <a:avLst/>
          </a:prstGeom>
        </p:spPr>
      </p:pic>
      <p:sp>
        <p:nvSpPr>
          <p:cNvPr id="27" name="Rechteck 26"/>
          <p:cNvSpPr/>
          <p:nvPr/>
        </p:nvSpPr>
        <p:spPr bwMode="auto">
          <a:xfrm>
            <a:off x="452485" y="1960775"/>
            <a:ext cx="643780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200" dirty="0">
                <a:solidFill>
                  <a:srgbClr val="FFFFFF"/>
                </a:solidFill>
              </a:rPr>
              <a:t>https://vorlesungen.tu-braunschweig.de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dirty="0">
                <a:latin typeface="Arial"/>
              </a:rPr>
              <a:t>The City of Braunschweig – University and Lifestyle</a:t>
            </a:r>
            <a:endParaRPr lang="de-DE" dirty="0"/>
          </a:p>
        </p:txBody>
      </p:sp>
      <p:sp>
        <p:nvSpPr>
          <p:cNvPr id="17" name="Ellipse 16"/>
          <p:cNvSpPr/>
          <p:nvPr/>
        </p:nvSpPr>
        <p:spPr bwMode="auto">
          <a:xfrm>
            <a:off x="7498091" y="1995686"/>
            <a:ext cx="458284" cy="459476"/>
          </a:xfrm>
          <a:prstGeom prst="ellipse">
            <a:avLst/>
          </a:prstGeom>
          <a:noFill/>
          <a:ln w="19050">
            <a:solidFill>
              <a:schemeClr val="bg1"/>
            </a:solidFill>
            <a:prstDash val="sysDot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>
              <a:solidFill>
                <a:srgbClr val="FFFFFF"/>
              </a:solidFill>
            </a:endParaRPr>
          </a:p>
        </p:txBody>
      </p:sp>
      <p:sp>
        <p:nvSpPr>
          <p:cNvPr id="18" name="Ellipse 17"/>
          <p:cNvSpPr/>
          <p:nvPr/>
        </p:nvSpPr>
        <p:spPr bwMode="auto">
          <a:xfrm>
            <a:off x="7667724" y="2124951"/>
            <a:ext cx="216644" cy="215453"/>
          </a:xfrm>
          <a:prstGeom prst="ellipse">
            <a:avLst/>
          </a:prstGeom>
          <a:noFill/>
          <a:ln w="19050">
            <a:solidFill>
              <a:schemeClr val="bg1"/>
            </a:solidFill>
            <a:prstDash val="sysDot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>
              <a:solidFill>
                <a:srgbClr val="FFFFFF"/>
              </a:solidFill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403649" y="913871"/>
            <a:ext cx="4952676" cy="3339962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/>
          <a:srcRect t="18339" r="10066"/>
          <a:stretch/>
        </p:blipFill>
        <p:spPr bwMode="auto">
          <a:xfrm>
            <a:off x="5216694" y="2245623"/>
            <a:ext cx="3239133" cy="1788593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4"/>
          <a:srcRect l="14503" t="33702" r="3411" b="262"/>
          <a:stretch/>
        </p:blipFill>
        <p:spPr bwMode="auto">
          <a:xfrm>
            <a:off x="5783808" y="913871"/>
            <a:ext cx="2396614" cy="1285337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26" name="Rechteck 25"/>
          <p:cNvSpPr/>
          <p:nvPr/>
        </p:nvSpPr>
        <p:spPr bwMode="auto">
          <a:xfrm>
            <a:off x="426292" y="987575"/>
            <a:ext cx="6017915" cy="311518"/>
          </a:xfrm>
          <a:prstGeom prst="rect">
            <a:avLst/>
          </a:prstGeom>
          <a:solidFill>
            <a:srgbClr val="407E97">
              <a:alpha val="80000"/>
            </a:srgbClr>
          </a:solidFill>
          <a:ln w="19050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4" name="Rechteck 3"/>
          <p:cNvSpPr/>
          <p:nvPr/>
        </p:nvSpPr>
        <p:spPr bwMode="auto">
          <a:xfrm>
            <a:off x="467905" y="987574"/>
            <a:ext cx="6264335" cy="293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defTabSz="10922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ct val="100000"/>
              <a:defRPr/>
            </a:pPr>
            <a:r>
              <a:rPr lang="en-US" sz="1200" b="1" dirty="0">
                <a:solidFill>
                  <a:schemeClr val="bg1"/>
                </a:solidFill>
              </a:rPr>
              <a:t>friendly and open-minded major city with 248,823 inhabitants from 150 countries</a:t>
            </a:r>
            <a:endParaRPr dirty="0"/>
          </a:p>
        </p:txBody>
      </p:sp>
      <p:sp>
        <p:nvSpPr>
          <p:cNvPr id="28" name="Rechteck 27"/>
          <p:cNvSpPr/>
          <p:nvPr/>
        </p:nvSpPr>
        <p:spPr bwMode="auto">
          <a:xfrm>
            <a:off x="426293" y="1369514"/>
            <a:ext cx="3980576" cy="311518"/>
          </a:xfrm>
          <a:prstGeom prst="rect">
            <a:avLst/>
          </a:prstGeom>
          <a:solidFill>
            <a:srgbClr val="407E97">
              <a:alpha val="80000"/>
            </a:srgbClr>
          </a:solidFill>
          <a:ln w="19050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5" name="Rechteck 24"/>
          <p:cNvSpPr/>
          <p:nvPr/>
        </p:nvSpPr>
        <p:spPr bwMode="auto">
          <a:xfrm>
            <a:off x="467905" y="1365673"/>
            <a:ext cx="3980577" cy="2936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2" defTabSz="10922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defRPr/>
            </a:pPr>
            <a:r>
              <a:rPr lang="en-US" sz="1200" b="1">
                <a:solidFill>
                  <a:schemeClr val="bg1"/>
                </a:solidFill>
              </a:rPr>
              <a:t>well-maintained historic city with medieval old town</a:t>
            </a:r>
            <a:endParaRPr/>
          </a:p>
        </p:txBody>
      </p:sp>
      <p:sp>
        <p:nvSpPr>
          <p:cNvPr id="29" name="Rechteck 28"/>
          <p:cNvSpPr/>
          <p:nvPr/>
        </p:nvSpPr>
        <p:spPr bwMode="auto">
          <a:xfrm>
            <a:off x="426293" y="1742658"/>
            <a:ext cx="2201491" cy="311518"/>
          </a:xfrm>
          <a:prstGeom prst="rect">
            <a:avLst/>
          </a:prstGeom>
          <a:solidFill>
            <a:srgbClr val="407E97">
              <a:alpha val="80000"/>
            </a:srgbClr>
          </a:solidFill>
          <a:ln w="19050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3" name="Rechteck 22"/>
          <p:cNvSpPr/>
          <p:nvPr/>
        </p:nvSpPr>
        <p:spPr bwMode="auto">
          <a:xfrm>
            <a:off x="467905" y="1734298"/>
            <a:ext cx="2056973" cy="2936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2" defTabSz="10922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defRPr/>
            </a:pPr>
            <a:r>
              <a:rPr lang="en-US" sz="1200" b="1">
                <a:solidFill>
                  <a:schemeClr val="bg1"/>
                </a:solidFill>
              </a:rPr>
              <a:t>Campus in the city centre</a:t>
            </a:r>
          </a:p>
        </p:txBody>
      </p:sp>
      <p:sp>
        <p:nvSpPr>
          <p:cNvPr id="30" name="Rechteck 29"/>
          <p:cNvSpPr/>
          <p:nvPr/>
        </p:nvSpPr>
        <p:spPr bwMode="auto">
          <a:xfrm>
            <a:off x="6173614" y="3579862"/>
            <a:ext cx="2502842" cy="311518"/>
          </a:xfrm>
          <a:prstGeom prst="rect">
            <a:avLst/>
          </a:prstGeom>
          <a:solidFill>
            <a:srgbClr val="407E97">
              <a:alpha val="80000"/>
            </a:srgbClr>
          </a:solidFill>
          <a:ln w="19050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4" name="Rechteck 23"/>
          <p:cNvSpPr/>
          <p:nvPr/>
        </p:nvSpPr>
        <p:spPr bwMode="auto">
          <a:xfrm>
            <a:off x="6322195" y="3579862"/>
            <a:ext cx="2321468" cy="2936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2" defTabSz="10922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defRPr/>
            </a:pPr>
            <a:r>
              <a:rPr lang="en-US" sz="1200" b="1">
                <a:solidFill>
                  <a:schemeClr val="bg1"/>
                </a:solidFill>
              </a:rPr>
              <a:t>lots of parks and green areas</a:t>
            </a:r>
            <a:endParaRPr/>
          </a:p>
        </p:txBody>
      </p:sp>
      <p:sp>
        <p:nvSpPr>
          <p:cNvPr id="31" name="Rechteck 30"/>
          <p:cNvSpPr/>
          <p:nvPr/>
        </p:nvSpPr>
        <p:spPr bwMode="auto">
          <a:xfrm>
            <a:off x="7181726" y="2042101"/>
            <a:ext cx="1494730" cy="311518"/>
          </a:xfrm>
          <a:prstGeom prst="rect">
            <a:avLst/>
          </a:prstGeom>
          <a:solidFill>
            <a:srgbClr val="407E97">
              <a:alpha val="80000"/>
            </a:srgbClr>
          </a:solidFill>
          <a:ln w="19050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6" name="Rechteck 15"/>
          <p:cNvSpPr/>
          <p:nvPr/>
        </p:nvSpPr>
        <p:spPr bwMode="auto">
          <a:xfrm>
            <a:off x="7355260" y="2046797"/>
            <a:ext cx="1321196" cy="2936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2" defTabSz="10922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ct val="100000"/>
              <a:defRPr/>
            </a:pPr>
            <a:r>
              <a:rPr lang="en-US" sz="1200" b="1">
                <a:solidFill>
                  <a:schemeClr val="bg1"/>
                </a:solidFill>
              </a:rPr>
              <a:t>short distances</a:t>
            </a:r>
            <a:endParaRPr/>
          </a:p>
        </p:txBody>
      </p:sp>
      <p:sp>
        <p:nvSpPr>
          <p:cNvPr id="32" name="Rechteck 31"/>
          <p:cNvSpPr/>
          <p:nvPr/>
        </p:nvSpPr>
        <p:spPr bwMode="auto">
          <a:xfrm>
            <a:off x="5148064" y="3937623"/>
            <a:ext cx="3888432" cy="311518"/>
          </a:xfrm>
          <a:prstGeom prst="rect">
            <a:avLst/>
          </a:prstGeom>
          <a:solidFill>
            <a:srgbClr val="407E97">
              <a:alpha val="80000"/>
            </a:srgbClr>
          </a:solidFill>
          <a:ln w="19050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2" name="Rechteck 21"/>
          <p:cNvSpPr/>
          <p:nvPr/>
        </p:nvSpPr>
        <p:spPr bwMode="auto">
          <a:xfrm>
            <a:off x="5131853" y="3949105"/>
            <a:ext cx="3832635" cy="293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defTabSz="10922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defRPr/>
            </a:pPr>
            <a:r>
              <a:rPr lang="en-US" sz="1200" b="1" dirty="0">
                <a:solidFill>
                  <a:schemeClr val="bg1"/>
                </a:solidFill>
              </a:rPr>
              <a:t>broad range of sporting and recreational activities</a:t>
            </a:r>
            <a:endParaRPr dirty="0"/>
          </a:p>
        </p:txBody>
      </p:sp>
      <p:sp>
        <p:nvSpPr>
          <p:cNvPr id="33" name="Rechteck 32"/>
          <p:cNvSpPr/>
          <p:nvPr/>
        </p:nvSpPr>
        <p:spPr bwMode="auto">
          <a:xfrm>
            <a:off x="432904" y="2118840"/>
            <a:ext cx="3419016" cy="311518"/>
          </a:xfrm>
          <a:prstGeom prst="rect">
            <a:avLst/>
          </a:prstGeom>
          <a:solidFill>
            <a:srgbClr val="407E97">
              <a:alpha val="80000"/>
            </a:srgbClr>
          </a:solidFill>
          <a:ln w="19050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5" name="Rechteck 34"/>
          <p:cNvSpPr/>
          <p:nvPr/>
        </p:nvSpPr>
        <p:spPr bwMode="auto">
          <a:xfrm>
            <a:off x="432904" y="2430136"/>
            <a:ext cx="3419016" cy="227481"/>
          </a:xfrm>
          <a:prstGeom prst="rect">
            <a:avLst/>
          </a:prstGeom>
          <a:solidFill>
            <a:srgbClr val="407E97">
              <a:alpha val="80000"/>
            </a:srgbClr>
          </a:solidFill>
          <a:ln w="19050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4" name="Rechteck 33"/>
          <p:cNvSpPr/>
          <p:nvPr/>
        </p:nvSpPr>
        <p:spPr bwMode="auto">
          <a:xfrm>
            <a:off x="446934" y="2110848"/>
            <a:ext cx="3338375" cy="736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defTabSz="10922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ct val="100000"/>
              <a:defRPr/>
            </a:pPr>
            <a:r>
              <a:rPr lang="en-US" sz="1200" b="1">
                <a:solidFill>
                  <a:schemeClr val="bg1"/>
                </a:solidFill>
              </a:rPr>
              <a:t>excellent connections to destinations such as the Harz Mountains or the capital Berlin</a:t>
            </a:r>
          </a:p>
          <a:p>
            <a:pPr marL="0" lvl="2" defTabSz="10922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ct val="100000"/>
              <a:defRPr/>
            </a:pPr>
            <a:endParaRPr lang="en-US" sz="1200" b="1">
              <a:solidFill>
                <a:schemeClr val="bg1"/>
              </a:solidFill>
            </a:endParaRPr>
          </a:p>
        </p:txBody>
      </p:sp>
      <p:pic>
        <p:nvPicPr>
          <p:cNvPr id="37" name="Grafik 36"/>
          <p:cNvPicPr>
            <a:picLocks noChangeAspect="1"/>
          </p:cNvPicPr>
          <p:nvPr/>
        </p:nvPicPr>
        <p:blipFill>
          <a:blip r:embed="rId5"/>
          <a:srcRect t="5170"/>
          <a:stretch/>
        </p:blipFill>
        <p:spPr bwMode="auto">
          <a:xfrm>
            <a:off x="754773" y="2707774"/>
            <a:ext cx="2440925" cy="1546059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38" name="Rechteck 37"/>
          <p:cNvSpPr/>
          <p:nvPr/>
        </p:nvSpPr>
        <p:spPr bwMode="auto">
          <a:xfrm>
            <a:off x="433277" y="3946916"/>
            <a:ext cx="3641651" cy="311518"/>
          </a:xfrm>
          <a:prstGeom prst="rect">
            <a:avLst/>
          </a:prstGeom>
          <a:solidFill>
            <a:srgbClr val="407E97">
              <a:alpha val="80000"/>
            </a:srgbClr>
          </a:solidFill>
          <a:ln w="19050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9" name="Rechteck 38"/>
          <p:cNvSpPr/>
          <p:nvPr/>
        </p:nvSpPr>
        <p:spPr bwMode="auto">
          <a:xfrm>
            <a:off x="426293" y="3939902"/>
            <a:ext cx="3832635" cy="515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defTabSz="10922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defRPr/>
            </a:pPr>
            <a:r>
              <a:rPr lang="en-US" sz="1200" b="1">
                <a:solidFill>
                  <a:schemeClr val="bg1"/>
                </a:solidFill>
              </a:rPr>
              <a:t>extensive cultural and nightclub opportunities</a:t>
            </a:r>
            <a:endParaRPr/>
          </a:p>
          <a:p>
            <a:pPr marL="0" lvl="2" defTabSz="10922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defRPr/>
            </a:pPr>
            <a:endParaRPr lang="en-US" sz="1200" b="1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>
            <a:off x="431799" y="267494"/>
            <a:ext cx="8375650" cy="346869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de-DE" dirty="0"/>
              <a:t>   </a:t>
            </a: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r>
              <a:rPr lang="de-DE" dirty="0"/>
              <a:t> </a:t>
            </a: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r>
              <a:rPr lang="de-DE" dirty="0"/>
              <a:t>TU Card and Semester Ticket </a:t>
            </a:r>
            <a:r>
              <a:rPr lang="de-DE" dirty="0" err="1"/>
              <a:t>for</a:t>
            </a:r>
            <a:r>
              <a:rPr lang="de-DE" dirty="0"/>
              <a:t> Lower </a:t>
            </a:r>
            <a:r>
              <a:rPr lang="de-DE" dirty="0" err="1"/>
              <a:t>Saxony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3131840" y="987574"/>
            <a:ext cx="3455987" cy="345598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feld 5"/>
          <p:cNvSpPr txBox="1"/>
          <p:nvPr/>
        </p:nvSpPr>
        <p:spPr bwMode="auto">
          <a:xfrm>
            <a:off x="431799" y="1203598"/>
            <a:ext cx="2627834" cy="222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buClr>
                <a:srgbClr val="4D4D4D"/>
              </a:buClr>
              <a:tabLst>
                <a:tab pos="176213" algn="l"/>
              </a:tabLst>
              <a:defRPr/>
            </a:pPr>
            <a:r>
              <a:rPr lang="de-DE" sz="1400" b="1" u="sng" dirty="0">
                <a:solidFill>
                  <a:srgbClr val="407E97"/>
                </a:solidFill>
              </a:rPr>
              <a:t>TU Card </a:t>
            </a:r>
            <a:r>
              <a:rPr lang="de-DE" sz="1400" b="1" u="sng" dirty="0" err="1">
                <a:solidFill>
                  <a:srgbClr val="407E97"/>
                </a:solidFill>
              </a:rPr>
              <a:t>features</a:t>
            </a:r>
            <a:r>
              <a:rPr lang="de-DE" sz="1400" b="1" u="sng" dirty="0">
                <a:solidFill>
                  <a:srgbClr val="407E97"/>
                </a:solidFill>
              </a:rPr>
              <a:t>:</a:t>
            </a:r>
            <a:endParaRPr lang="de-DE" sz="1400" b="1" dirty="0">
              <a:solidFill>
                <a:srgbClr val="407E97"/>
              </a:solidFill>
            </a:endParaRPr>
          </a:p>
          <a:p>
            <a:pPr>
              <a:lnSpc>
                <a:spcPct val="90000"/>
              </a:lnSpc>
              <a:buClr>
                <a:srgbClr val="4D4D4D"/>
              </a:buClr>
              <a:tabLst>
                <a:tab pos="176213" algn="l"/>
              </a:tabLst>
              <a:defRPr/>
            </a:pPr>
            <a:endParaRPr lang="de-DE" sz="1400" dirty="0"/>
          </a:p>
          <a:p>
            <a:pPr marL="179388" indent="-179388">
              <a:lnSpc>
                <a:spcPct val="90000"/>
              </a:lnSpc>
              <a:buClr>
                <a:srgbClr val="4D4D4D"/>
              </a:buClr>
              <a:buFont typeface="Wingdings" panose="05000000000000000000" pitchFamily="2" charset="2"/>
              <a:buChar char="§"/>
              <a:tabLst>
                <a:tab pos="176213" algn="l"/>
              </a:tabLst>
              <a:defRPr/>
            </a:pPr>
            <a:r>
              <a:rPr lang="de-DE" sz="1200" dirty="0"/>
              <a:t>Semester Ticket </a:t>
            </a:r>
            <a:endParaRPr sz="1600" dirty="0"/>
          </a:p>
          <a:p>
            <a:pPr marL="179388" indent="-179388">
              <a:lnSpc>
                <a:spcPct val="90000"/>
              </a:lnSpc>
              <a:buClr>
                <a:srgbClr val="4D4D4D"/>
              </a:buClr>
              <a:buFont typeface="Symbol" panose="05050102010706020507" pitchFamily="18" charset="2"/>
              <a:buChar char="-"/>
              <a:tabLst>
                <a:tab pos="176213" algn="l"/>
              </a:tabLst>
              <a:defRPr/>
            </a:pPr>
            <a:r>
              <a:rPr lang="de-DE" sz="1200" dirty="0" err="1"/>
              <a:t>busses</a:t>
            </a:r>
            <a:r>
              <a:rPr lang="de-DE" sz="1200" dirty="0"/>
              <a:t> and </a:t>
            </a:r>
            <a:r>
              <a:rPr lang="de-DE" sz="1200" dirty="0" err="1"/>
              <a:t>trams</a:t>
            </a:r>
            <a:r>
              <a:rPr lang="de-DE" sz="1200" dirty="0"/>
              <a:t> in </a:t>
            </a:r>
            <a:r>
              <a:rPr lang="de-DE" sz="1200" dirty="0" err="1"/>
              <a:t>the</a:t>
            </a:r>
            <a:r>
              <a:rPr lang="de-DE" sz="1200" dirty="0"/>
              <a:t> </a:t>
            </a:r>
            <a:r>
              <a:rPr lang="de-DE" sz="1200" dirty="0" err="1"/>
              <a:t>city</a:t>
            </a:r>
            <a:endParaRPr lang="de-DE" sz="1200" dirty="0"/>
          </a:p>
          <a:p>
            <a:pPr marL="179388" indent="-179388">
              <a:lnSpc>
                <a:spcPct val="90000"/>
              </a:lnSpc>
              <a:buClr>
                <a:srgbClr val="4D4D4D"/>
              </a:buClr>
              <a:buFont typeface="Symbol" panose="05050102010706020507" pitchFamily="18" charset="2"/>
              <a:buChar char="-"/>
              <a:tabLst>
                <a:tab pos="176213" algn="l"/>
              </a:tabLst>
              <a:defRPr/>
            </a:pPr>
            <a:r>
              <a:rPr lang="de-DE" sz="1200" dirty="0"/>
              <a:t>regional </a:t>
            </a:r>
            <a:r>
              <a:rPr lang="de-DE" sz="1200" dirty="0" err="1"/>
              <a:t>trains</a:t>
            </a:r>
            <a:endParaRPr lang="de-DE" sz="1200" dirty="0"/>
          </a:p>
          <a:p>
            <a:pPr marL="179388" indent="-179388">
              <a:lnSpc>
                <a:spcPct val="90000"/>
              </a:lnSpc>
              <a:buClr>
                <a:srgbClr val="4D4D4D"/>
              </a:buClr>
              <a:tabLst>
                <a:tab pos="176213" algn="l"/>
              </a:tabLst>
              <a:defRPr/>
            </a:pPr>
            <a:endParaRPr lang="de-DE" sz="1200" dirty="0"/>
          </a:p>
          <a:p>
            <a:pPr marL="179388" indent="-179388">
              <a:spcBef>
                <a:spcPts val="600"/>
              </a:spcBef>
              <a:buClr>
                <a:srgbClr val="4D4D4D"/>
              </a:buClr>
              <a:buFont typeface="Wingdings" panose="05000000000000000000" pitchFamily="2" charset="2"/>
              <a:buChar char="§"/>
              <a:defRPr/>
            </a:pPr>
            <a:r>
              <a:rPr lang="de-DE" sz="1200" dirty="0"/>
              <a:t> Student ID</a:t>
            </a:r>
            <a:endParaRPr sz="1600" dirty="0"/>
          </a:p>
          <a:p>
            <a:pPr marL="179388" indent="-179388">
              <a:spcBef>
                <a:spcPts val="600"/>
              </a:spcBef>
              <a:buClr>
                <a:srgbClr val="4D4D4D"/>
              </a:buClr>
              <a:defRPr/>
            </a:pPr>
            <a:endParaRPr lang="de-DE" sz="1200" dirty="0"/>
          </a:p>
          <a:p>
            <a:pPr marL="179388" indent="-179388">
              <a:buClr>
                <a:srgbClr val="4D4D4D"/>
              </a:buClr>
              <a:buFont typeface="Wingdings" panose="05000000000000000000" pitchFamily="2" charset="2"/>
              <a:buChar char="§"/>
              <a:defRPr/>
            </a:pPr>
            <a:r>
              <a:rPr lang="de-DE" sz="1200" dirty="0"/>
              <a:t> Library </a:t>
            </a:r>
            <a:r>
              <a:rPr lang="de-DE" sz="1200" dirty="0" err="1"/>
              <a:t>card</a:t>
            </a:r>
            <a:endParaRPr lang="de-DE" sz="1200" dirty="0"/>
          </a:p>
          <a:p>
            <a:pPr marL="179388" indent="-179388">
              <a:buClr>
                <a:srgbClr val="4D4D4D"/>
              </a:buClr>
              <a:defRPr/>
            </a:pPr>
            <a:endParaRPr lang="de-DE" sz="1200" dirty="0"/>
          </a:p>
          <a:p>
            <a:pPr marL="179388" indent="-179388">
              <a:buClr>
                <a:srgbClr val="4D4D4D"/>
              </a:buClr>
              <a:buFont typeface="Wingdings" panose="05000000000000000000" pitchFamily="2" charset="2"/>
              <a:buChar char="§"/>
              <a:defRPr/>
            </a:pPr>
            <a:r>
              <a:rPr lang="de-DE" sz="1200" dirty="0"/>
              <a:t> Payment </a:t>
            </a:r>
            <a:r>
              <a:rPr lang="de-DE" sz="1200" dirty="0" err="1"/>
              <a:t>card</a:t>
            </a:r>
            <a:r>
              <a:rPr lang="de-DE" sz="1200" dirty="0"/>
              <a:t> </a:t>
            </a:r>
            <a:r>
              <a:rPr lang="de-DE" sz="1200" dirty="0" err="1"/>
              <a:t>for</a:t>
            </a:r>
            <a:r>
              <a:rPr lang="de-DE" sz="1200" dirty="0"/>
              <a:t> </a:t>
            </a:r>
            <a:r>
              <a:rPr lang="de-DE" sz="1200" dirty="0" err="1"/>
              <a:t>the</a:t>
            </a:r>
            <a:r>
              <a:rPr lang="de-DE" sz="1200" dirty="0"/>
              <a:t> </a:t>
            </a:r>
            <a:r>
              <a:rPr lang="de-DE" sz="1200" dirty="0" err="1"/>
              <a:t>cafeteria</a:t>
            </a:r>
            <a:endParaRPr lang="de-DE" sz="1200" dirty="0"/>
          </a:p>
        </p:txBody>
      </p:sp>
      <p:sp>
        <p:nvSpPr>
          <p:cNvPr id="8" name="Textfeld 7"/>
          <p:cNvSpPr txBox="1"/>
          <p:nvPr/>
        </p:nvSpPr>
        <p:spPr bwMode="auto">
          <a:xfrm>
            <a:off x="6732241" y="1203598"/>
            <a:ext cx="22322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1400" b="1" u="sng" dirty="0" err="1">
                <a:solidFill>
                  <a:srgbClr val="407E97"/>
                </a:solidFill>
              </a:rPr>
              <a:t>Discover</a:t>
            </a:r>
            <a:r>
              <a:rPr lang="de-DE" sz="1400" b="1" u="sng" dirty="0">
                <a:solidFill>
                  <a:srgbClr val="407E97"/>
                </a:solidFill>
              </a:rPr>
              <a:t> </a:t>
            </a:r>
            <a:r>
              <a:rPr lang="de-DE" sz="1400" b="1" u="sng" dirty="0" err="1">
                <a:solidFill>
                  <a:srgbClr val="407E97"/>
                </a:solidFill>
              </a:rPr>
              <a:t>our</a:t>
            </a:r>
            <a:r>
              <a:rPr lang="de-DE" sz="1400" b="1" u="sng" dirty="0">
                <a:solidFill>
                  <a:srgbClr val="407E97"/>
                </a:solidFill>
              </a:rPr>
              <a:t> </a:t>
            </a:r>
            <a:r>
              <a:rPr lang="de-DE" sz="1400" b="1" u="sng" dirty="0" err="1">
                <a:solidFill>
                  <a:srgbClr val="407E97"/>
                </a:solidFill>
              </a:rPr>
              <a:t>region</a:t>
            </a:r>
            <a:r>
              <a:rPr lang="de-DE" sz="1400" b="1" u="sng" dirty="0">
                <a:solidFill>
                  <a:srgbClr val="407E97"/>
                </a:solidFill>
              </a:rPr>
              <a:t> </a:t>
            </a:r>
            <a:r>
              <a:rPr lang="de-DE" sz="1400" b="1" u="sng" dirty="0" err="1">
                <a:solidFill>
                  <a:srgbClr val="407E97"/>
                </a:solidFill>
              </a:rPr>
              <a:t>with</a:t>
            </a:r>
            <a:r>
              <a:rPr lang="de-DE" sz="1400" b="1" u="sng" dirty="0">
                <a:solidFill>
                  <a:srgbClr val="407E97"/>
                </a:solidFill>
              </a:rPr>
              <a:t> </a:t>
            </a:r>
            <a:r>
              <a:rPr lang="de-DE" sz="1400" b="1" u="sng" dirty="0" err="1">
                <a:solidFill>
                  <a:srgbClr val="407E97"/>
                </a:solidFill>
              </a:rPr>
              <a:t>the</a:t>
            </a:r>
            <a:r>
              <a:rPr lang="de-DE" sz="1400" b="1" u="sng" dirty="0">
                <a:solidFill>
                  <a:srgbClr val="407E97"/>
                </a:solidFill>
              </a:rPr>
              <a:t> Semester Ticket:</a:t>
            </a:r>
            <a:endParaRPr dirty="0"/>
          </a:p>
          <a:p>
            <a:pPr>
              <a:defRPr/>
            </a:pPr>
            <a:endParaRPr lang="de-DE" sz="1400" dirty="0"/>
          </a:p>
          <a:p>
            <a:pPr marL="179388" indent="-179388">
              <a:buFontTx/>
              <a:buChar char="-"/>
              <a:defRPr/>
            </a:pPr>
            <a:r>
              <a:rPr lang="de-DE" sz="1200" dirty="0"/>
              <a:t>North </a:t>
            </a:r>
            <a:r>
              <a:rPr lang="de-DE" sz="1200" dirty="0" err="1"/>
              <a:t>Sea</a:t>
            </a:r>
            <a:endParaRPr lang="de-DE" sz="1200" dirty="0"/>
          </a:p>
          <a:p>
            <a:pPr marL="179388" indent="-179388">
              <a:buFontTx/>
              <a:buChar char="-"/>
              <a:defRPr/>
            </a:pPr>
            <a:endParaRPr lang="de-DE" sz="1200" dirty="0"/>
          </a:p>
          <a:p>
            <a:pPr marL="179388" indent="-179388">
              <a:buFontTx/>
              <a:buChar char="-"/>
              <a:defRPr/>
            </a:pPr>
            <a:r>
              <a:rPr lang="de-DE" sz="1200" dirty="0"/>
              <a:t>Harz Mountains</a:t>
            </a:r>
            <a:endParaRPr sz="1600" dirty="0"/>
          </a:p>
          <a:p>
            <a:pPr marL="179388" indent="-179388">
              <a:buFontTx/>
              <a:buChar char="-"/>
              <a:defRPr/>
            </a:pPr>
            <a:endParaRPr lang="de-DE" sz="1200" dirty="0"/>
          </a:p>
          <a:p>
            <a:pPr marL="179388" indent="-179388">
              <a:buFontTx/>
              <a:buChar char="-"/>
              <a:defRPr/>
            </a:pPr>
            <a:r>
              <a:rPr lang="de-DE" sz="1200" dirty="0" err="1"/>
              <a:t>Luneburg</a:t>
            </a:r>
            <a:r>
              <a:rPr lang="de-DE" sz="1200" dirty="0"/>
              <a:t> Heath</a:t>
            </a:r>
            <a:endParaRPr sz="1600" dirty="0"/>
          </a:p>
          <a:p>
            <a:pPr marL="179388" indent="-179388">
              <a:buFontTx/>
              <a:buChar char="-"/>
              <a:defRPr/>
            </a:pPr>
            <a:endParaRPr lang="de-DE" sz="1200" dirty="0"/>
          </a:p>
          <a:p>
            <a:pPr marL="179388" indent="-179388">
              <a:buFontTx/>
              <a:buChar char="-"/>
              <a:defRPr/>
            </a:pPr>
            <a:r>
              <a:rPr lang="de-DE" sz="1200" dirty="0"/>
              <a:t>…</a:t>
            </a:r>
            <a:endParaRPr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International Student Support</a:t>
            </a:r>
            <a:endParaRPr/>
          </a:p>
        </p:txBody>
      </p:sp>
      <p:pic>
        <p:nvPicPr>
          <p:cNvPr id="10" name="Inhaltsplatzhalter 9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6" t="18045" r="576" b="8130"/>
          <a:stretch/>
        </p:blipFill>
        <p:spPr bwMode="auto">
          <a:xfrm>
            <a:off x="2654445" y="933636"/>
            <a:ext cx="6205123" cy="3053970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 bwMode="auto">
          <a:xfrm>
            <a:off x="2626182" y="4029881"/>
            <a:ext cx="84839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1200" b="1" u="sng" dirty="0">
                <a:solidFill>
                  <a:srgbClr val="407E97"/>
                </a:solidFill>
              </a:rPr>
              <a:t>www.tu-braunschweig.de/en/international-student-support</a:t>
            </a:r>
            <a:endParaRPr sz="1600" b="1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rcRect t="1" r="50101" b="10909"/>
          <a:stretch/>
        </p:blipFill>
        <p:spPr bwMode="auto">
          <a:xfrm>
            <a:off x="6508630" y="2825163"/>
            <a:ext cx="1778681" cy="334664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rcRect l="-39557" t="14201" r="63601" b="27531"/>
          <a:stretch/>
        </p:blipFill>
        <p:spPr bwMode="auto">
          <a:xfrm>
            <a:off x="1569841" y="3205680"/>
            <a:ext cx="3471678" cy="338554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 bwMode="auto">
          <a:xfrm>
            <a:off x="6508630" y="2825163"/>
            <a:ext cx="17786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1400" b="1" dirty="0">
                <a:solidFill>
                  <a:srgbClr val="FFFFFF"/>
                </a:solidFill>
              </a:rPr>
              <a:t>Buddy Programme</a:t>
            </a:r>
            <a:endParaRPr sz="2000" b="1" dirty="0"/>
          </a:p>
        </p:txBody>
      </p:sp>
      <p:sp>
        <p:nvSpPr>
          <p:cNvPr id="4" name="Textfeld 3"/>
          <p:cNvSpPr txBox="1"/>
          <p:nvPr/>
        </p:nvSpPr>
        <p:spPr bwMode="auto">
          <a:xfrm>
            <a:off x="3419872" y="3205680"/>
            <a:ext cx="21211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1600" b="1" dirty="0">
                <a:solidFill>
                  <a:srgbClr val="FFFFFF"/>
                </a:solidFill>
              </a:rPr>
              <a:t>Welcome Week</a:t>
            </a:r>
            <a:endParaRPr sz="2400" b="1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A805000-C43B-462D-9A3F-68A8EE1D655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650" y="1779662"/>
            <a:ext cx="1986382" cy="90327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Housing</a:t>
            </a:r>
            <a:endParaRPr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431799" y="974688"/>
            <a:ext cx="2933568" cy="1575020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627591" y="974689"/>
            <a:ext cx="2808312" cy="1575019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19548" y="2642050"/>
            <a:ext cx="2933568" cy="1426157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3627591" y="2642050"/>
            <a:ext cx="2808312" cy="1426157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 bwMode="auto">
          <a:xfrm>
            <a:off x="1403648" y="4160549"/>
            <a:ext cx="71287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" b="1" u="sng" dirty="0">
                <a:solidFill>
                  <a:srgbClr val="407E97"/>
                </a:solidFill>
              </a:rPr>
              <a:t>www.stw-on.de/en/braunschweig/housing/dormitories/</a:t>
            </a:r>
            <a:endParaRPr sz="1600" dirty="0"/>
          </a:p>
        </p:txBody>
      </p:sp>
      <p:sp>
        <p:nvSpPr>
          <p:cNvPr id="9" name="Textfeld 8"/>
          <p:cNvSpPr txBox="1"/>
          <p:nvPr/>
        </p:nvSpPr>
        <p:spPr bwMode="auto">
          <a:xfrm>
            <a:off x="6516216" y="1210880"/>
            <a:ext cx="237626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400" dirty="0"/>
              <a:t>The </a:t>
            </a:r>
            <a:r>
              <a:rPr lang="en-US" sz="1400" b="1" dirty="0" err="1"/>
              <a:t>Studentenwerk</a:t>
            </a:r>
            <a:r>
              <a:rPr lang="en-US" sz="1400" b="1" dirty="0"/>
              <a:t> </a:t>
            </a:r>
            <a:r>
              <a:rPr lang="en-US" sz="1400" dirty="0"/>
              <a:t>at the TU Braunschweig </a:t>
            </a:r>
            <a:endParaRPr dirty="0"/>
          </a:p>
          <a:p>
            <a:pPr>
              <a:defRPr/>
            </a:pPr>
            <a:r>
              <a:rPr lang="en-US" sz="1400" dirty="0"/>
              <a:t>has several dormitories with more than 1.800 rooms for students</a:t>
            </a:r>
            <a:endParaRPr lang="en-US" sz="1400" b="1" dirty="0"/>
          </a:p>
          <a:p>
            <a:pPr marL="285750" indent="-285750">
              <a:buFont typeface="Arial"/>
              <a:buChar char="•"/>
              <a:defRPr/>
            </a:pPr>
            <a:endParaRPr lang="en-US" sz="1400" b="1" dirty="0"/>
          </a:p>
          <a:p>
            <a:pPr>
              <a:defRPr/>
            </a:pPr>
            <a:endParaRPr lang="en-US" sz="1400" b="1" dirty="0"/>
          </a:p>
          <a:p>
            <a:pPr>
              <a:defRPr/>
            </a:pPr>
            <a:r>
              <a:rPr lang="en-US" sz="1400" b="1" dirty="0"/>
              <a:t>Accommodation service for exchange students:</a:t>
            </a:r>
            <a:endParaRPr dirty="0"/>
          </a:p>
          <a:p>
            <a:pPr>
              <a:defRPr/>
            </a:pPr>
            <a:r>
              <a:rPr lang="en-US" sz="1400" dirty="0"/>
              <a:t>The Mobility Office can register exchange students with the </a:t>
            </a:r>
            <a:r>
              <a:rPr lang="en-US" sz="1400" dirty="0" err="1"/>
              <a:t>Studentenwerk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 bwMode="auto">
          <a:xfrm>
            <a:off x="439418" y="1203598"/>
            <a:ext cx="3988566" cy="2736304"/>
          </a:xfrm>
          <a:prstGeom prst="rect">
            <a:avLst/>
          </a:prstGeom>
          <a:solidFill>
            <a:srgbClr val="33756E"/>
          </a:solidFill>
          <a:ln w="19050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Contact for Exchange Students</a:t>
            </a:r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533098" y="1336796"/>
            <a:ext cx="3606854" cy="1184940"/>
          </a:xfrm>
          <a:prstGeom prst="rect">
            <a:avLst/>
          </a:prstGeom>
          <a:solidFill>
            <a:srgbClr val="33756E"/>
          </a:solidFill>
          <a:ln w="9525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>
            <a:lvl1pPr defTabSz="598488">
              <a:tabLst>
                <a:tab pos="176213" algn="l"/>
                <a:tab pos="1884363" algn="l"/>
                <a:tab pos="2147888" algn="l"/>
                <a:tab pos="6103938" algn="l"/>
              </a:tabLst>
              <a:defRPr sz="2800">
                <a:solidFill>
                  <a:schemeClr val="tx1"/>
                </a:solidFill>
                <a:latin typeface="Arial"/>
              </a:defRPr>
            </a:lvl1pPr>
            <a:lvl2pPr marL="742950" indent="-285750" defTabSz="598488">
              <a:tabLst>
                <a:tab pos="176213" algn="l"/>
                <a:tab pos="1884363" algn="l"/>
                <a:tab pos="2147888" algn="l"/>
                <a:tab pos="6103938" algn="l"/>
              </a:tabLst>
              <a:defRPr sz="2800">
                <a:solidFill>
                  <a:schemeClr val="tx1"/>
                </a:solidFill>
                <a:latin typeface="Arial"/>
              </a:defRPr>
            </a:lvl2pPr>
            <a:lvl3pPr marL="1143000" indent="-228600" defTabSz="598488">
              <a:tabLst>
                <a:tab pos="176213" algn="l"/>
                <a:tab pos="1884363" algn="l"/>
                <a:tab pos="2147888" algn="l"/>
                <a:tab pos="6103938" algn="l"/>
              </a:tabLst>
              <a:defRPr sz="2800">
                <a:solidFill>
                  <a:schemeClr val="tx1"/>
                </a:solidFill>
                <a:latin typeface="Arial"/>
              </a:defRPr>
            </a:lvl3pPr>
            <a:lvl4pPr marL="1600200" indent="-228600" defTabSz="598488">
              <a:tabLst>
                <a:tab pos="176213" algn="l"/>
                <a:tab pos="1884363" algn="l"/>
                <a:tab pos="2147888" algn="l"/>
                <a:tab pos="6103938" algn="l"/>
              </a:tabLst>
              <a:defRPr sz="2800">
                <a:solidFill>
                  <a:schemeClr val="tx1"/>
                </a:solidFill>
                <a:latin typeface="Arial"/>
              </a:defRPr>
            </a:lvl4pPr>
            <a:lvl5pPr marL="2057400" indent="-228600" defTabSz="598488">
              <a:tabLst>
                <a:tab pos="176213" algn="l"/>
                <a:tab pos="1884363" algn="l"/>
                <a:tab pos="2147888" algn="l"/>
                <a:tab pos="6103938" algn="l"/>
              </a:tabLst>
              <a:defRPr sz="2800">
                <a:solidFill>
                  <a:schemeClr val="tx1"/>
                </a:solidFill>
                <a:latin typeface="Arial"/>
              </a:defRPr>
            </a:lvl5pPr>
            <a:lvl6pPr marL="2514600" indent="-228600" defTabSz="598488">
              <a:spcBef>
                <a:spcPts val="0"/>
              </a:spcBef>
              <a:spcAft>
                <a:spcPts val="0"/>
              </a:spcAft>
              <a:tabLst>
                <a:tab pos="176213" algn="l"/>
                <a:tab pos="1884363" algn="l"/>
                <a:tab pos="2147888" algn="l"/>
                <a:tab pos="6103938" algn="l"/>
              </a:tabLst>
              <a:defRPr sz="2800">
                <a:solidFill>
                  <a:schemeClr val="tx1"/>
                </a:solidFill>
                <a:latin typeface="Arial"/>
              </a:defRPr>
            </a:lvl6pPr>
            <a:lvl7pPr marL="2971800" indent="-228600" defTabSz="598488">
              <a:spcBef>
                <a:spcPts val="0"/>
              </a:spcBef>
              <a:spcAft>
                <a:spcPts val="0"/>
              </a:spcAft>
              <a:tabLst>
                <a:tab pos="176213" algn="l"/>
                <a:tab pos="1884363" algn="l"/>
                <a:tab pos="2147888" algn="l"/>
                <a:tab pos="6103938" algn="l"/>
              </a:tabLst>
              <a:defRPr sz="2800">
                <a:solidFill>
                  <a:schemeClr val="tx1"/>
                </a:solidFill>
                <a:latin typeface="Arial"/>
              </a:defRPr>
            </a:lvl7pPr>
            <a:lvl8pPr marL="3429000" indent="-228600" defTabSz="598488">
              <a:spcBef>
                <a:spcPts val="0"/>
              </a:spcBef>
              <a:spcAft>
                <a:spcPts val="0"/>
              </a:spcAft>
              <a:tabLst>
                <a:tab pos="176213" algn="l"/>
                <a:tab pos="1884363" algn="l"/>
                <a:tab pos="2147888" algn="l"/>
                <a:tab pos="6103938" algn="l"/>
              </a:tabLst>
              <a:defRPr sz="2800">
                <a:solidFill>
                  <a:schemeClr val="tx1"/>
                </a:solidFill>
                <a:latin typeface="Arial"/>
              </a:defRPr>
            </a:lvl8pPr>
            <a:lvl9pPr marL="3886200" indent="-228600" defTabSz="598488">
              <a:spcBef>
                <a:spcPts val="0"/>
              </a:spcBef>
              <a:spcAft>
                <a:spcPts val="0"/>
              </a:spcAft>
              <a:tabLst>
                <a:tab pos="176213" algn="l"/>
                <a:tab pos="1884363" algn="l"/>
                <a:tab pos="2147888" algn="l"/>
                <a:tab pos="6103938" algn="l"/>
              </a:tabLst>
              <a:defRPr sz="2800">
                <a:solidFill>
                  <a:schemeClr val="tx1"/>
                </a:solidFill>
                <a:latin typeface="Arial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de-DE" sz="1200" b="1" dirty="0">
                <a:solidFill>
                  <a:schemeClr val="bg1"/>
                </a:solidFill>
              </a:rPr>
              <a:t>Anne-Kathrin Kaiser</a:t>
            </a:r>
            <a:endParaRPr dirty="0"/>
          </a:p>
          <a:p>
            <a:pPr algn="ctr">
              <a:spcBef>
                <a:spcPts val="0"/>
              </a:spcBef>
              <a:defRPr/>
            </a:pPr>
            <a:endParaRPr lang="de-DE" sz="1100" dirty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  <a:defRPr/>
            </a:pPr>
            <a:r>
              <a:rPr lang="de-DE" sz="1200" u="sng" dirty="0">
                <a:solidFill>
                  <a:schemeClr val="bg1"/>
                </a:solidFill>
                <a:hlinkClick r:id="rId2" tooltip="mailto:exchange@tu-braunschweig.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a-k.kaiser@tu-braunschweig.de </a:t>
            </a:r>
            <a:r>
              <a:rPr lang="de-DE" sz="1200" dirty="0">
                <a:solidFill>
                  <a:schemeClr val="bg1"/>
                </a:solidFill>
              </a:rPr>
              <a:t>   </a:t>
            </a:r>
            <a:endParaRPr dirty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  <a:defRPr/>
            </a:pPr>
            <a:r>
              <a:rPr lang="de-DE" sz="1200" u="sng" dirty="0">
                <a:solidFill>
                  <a:schemeClr val="bg1"/>
                </a:solidFill>
                <a:hlinkClick r:id="rId2" tooltip="mailto:exchange@tu-braunschweig.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exchange@tu-braunschweig.de </a:t>
            </a:r>
            <a:r>
              <a:rPr lang="de-DE" sz="1200" dirty="0">
                <a:solidFill>
                  <a:schemeClr val="bg1"/>
                </a:solidFill>
              </a:rPr>
              <a:t>   </a:t>
            </a:r>
            <a:endParaRPr dirty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  <a:defRPr/>
            </a:pPr>
            <a:r>
              <a:rPr lang="de-DE" sz="1200" u="sng" dirty="0">
                <a:solidFill>
                  <a:schemeClr val="bg1"/>
                </a:solidFill>
              </a:rPr>
              <a:t>peerstudents@tu-braunschweig.de</a:t>
            </a:r>
            <a:endParaRPr dirty="0"/>
          </a:p>
          <a:p>
            <a:pPr>
              <a:spcBef>
                <a:spcPts val="0"/>
              </a:spcBef>
              <a:defRPr/>
            </a:pPr>
            <a:r>
              <a:rPr lang="de-DE" sz="1200" dirty="0" err="1">
                <a:solidFill>
                  <a:schemeClr val="bg1"/>
                </a:solidFill>
              </a:rPr>
              <a:t>phone</a:t>
            </a:r>
            <a:r>
              <a:rPr lang="de-DE" sz="1200" dirty="0">
                <a:solidFill>
                  <a:schemeClr val="bg1"/>
                </a:solidFill>
              </a:rPr>
              <a:t> +49 531 391 14375</a:t>
            </a:r>
            <a:endParaRPr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80552" y="1242561"/>
            <a:ext cx="3995861" cy="266414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 algn="ctr">
              <a:defRPr/>
            </a:pPr>
            <a:r>
              <a:rPr lang="de-DE"/>
              <a:t>We are looking forward to welcoming you!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153 Seconds TU Braunschweig</a:t>
            </a:r>
            <a:endParaRPr/>
          </a:p>
        </p:txBody>
      </p:sp>
      <p:pic>
        <p:nvPicPr>
          <p:cNvPr id="4" name="Onlinemedien 3" title="153 Sekunden TU Braunschweig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/>
        </p:blipFill>
        <p:spPr bwMode="auto">
          <a:xfrm>
            <a:off x="1755687" y="1059582"/>
            <a:ext cx="5504612" cy="3096344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 bwMode="auto">
          <a:xfrm>
            <a:off x="1979712" y="4155926"/>
            <a:ext cx="5280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1200" b="1" dirty="0">
                <a:solidFill>
                  <a:srgbClr val="407E97"/>
                </a:solidFill>
              </a:rPr>
              <a:t>www.youtube.com/watch?v=A5jGY9lYDMo</a:t>
            </a:r>
            <a:endParaRPr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UBraunschweig_PPT2007_Folienpool_16_9">
  <a:themeElements>
    <a:clrScheme name="TU Braunschweig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BE1E3C"/>
      </a:accent1>
      <a:accent2>
        <a:srgbClr val="4DA6CB"/>
      </a:accent2>
      <a:accent3>
        <a:srgbClr val="ADBF4D"/>
      </a:accent3>
      <a:accent4>
        <a:srgbClr val="FA6E00"/>
      </a:accent4>
      <a:accent5>
        <a:srgbClr val="407E97"/>
      </a:accent5>
      <a:accent6>
        <a:srgbClr val="984098"/>
      </a:accent6>
      <a:hlink>
        <a:srgbClr val="BE1E3C"/>
      </a:hlink>
      <a:folHlink>
        <a:srgbClr val="760054"/>
      </a:folHlink>
    </a:clrScheme>
    <a:fontScheme name="Standarddesign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Galathea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>
        <a:ln w="19050"/>
      </a:spPr>
      <a:bodyPr/>
      <a:lstStyle/>
      <a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a:style>
    </a:spDef>
    <a:lnDef>
      <a:spPr bwMode="auto">
        <a:prstGeom prst="rect">
          <a:avLst/>
        </a:prstGeom>
        <a:ln w="19050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TU Braunschweig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BE1E3C"/>
        </a:accent1>
        <a:accent2>
          <a:srgbClr val="4DA6CB"/>
        </a:accent2>
        <a:accent3>
          <a:srgbClr val="ADBF4D"/>
        </a:accent3>
        <a:accent4>
          <a:srgbClr val="FA6E00"/>
        </a:accent4>
        <a:accent5>
          <a:srgbClr val="407E97"/>
        </a:accent5>
        <a:accent6>
          <a:srgbClr val="984098"/>
        </a:accent6>
        <a:hlink>
          <a:srgbClr val="BE1E3C"/>
        </a:hlink>
        <a:folHlink>
          <a:srgbClr val="76005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TUBraunschweig_PPT2007_Folienpool_16_9</Template>
  <TotalTime>0</TotalTime>
  <Words>660</Words>
  <Application>Microsoft Office PowerPoint</Application>
  <DocSecurity>0</DocSecurity>
  <PresentationFormat>Bildschirmpräsentation (16:9)</PresentationFormat>
  <Paragraphs>149</Paragraphs>
  <Slides>16</Slides>
  <Notes>0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0" baseType="lpstr">
      <vt:lpstr>Arial</vt:lpstr>
      <vt:lpstr>Symbol</vt:lpstr>
      <vt:lpstr>Wingdings</vt:lpstr>
      <vt:lpstr>TUBraunschweig_PPT2007_Folienpool_16_9</vt:lpstr>
      <vt:lpstr>Welcome to TU Braunschweig!</vt:lpstr>
      <vt:lpstr>Welcome to TU Braunschweig!</vt:lpstr>
      <vt:lpstr>Research and Teaching in Figures</vt:lpstr>
      <vt:lpstr>6 Faculties</vt:lpstr>
      <vt:lpstr>4 Core Research Areas </vt:lpstr>
      <vt:lpstr>4 Core Research Areas </vt:lpstr>
      <vt:lpstr>8 Good Reasons to choose TU Braunschweig </vt:lpstr>
      <vt:lpstr>International Profile</vt:lpstr>
      <vt:lpstr> Free Course Choice</vt:lpstr>
      <vt:lpstr>The City of Braunschweig – University and Lifestyle</vt:lpstr>
      <vt:lpstr>                TU Card and Semester Ticket for Lower Saxony</vt:lpstr>
      <vt:lpstr>International Student Support</vt:lpstr>
      <vt:lpstr>Housing</vt:lpstr>
      <vt:lpstr>Contact for Exchange Students</vt:lpstr>
      <vt:lpstr>We are looking forward to welcoming you!</vt:lpstr>
      <vt:lpstr>153 Seconds TU Braunschweig</vt:lpstr>
    </vt:vector>
  </TitlesOfParts>
  <Manager/>
  <Company>TU Braunschweig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subject/>
  <dc:creator>Simone Fürst</dc:creator>
  <cp:keywords/>
  <dc:description/>
  <cp:lastModifiedBy>Steve Landry Nga Kamayou</cp:lastModifiedBy>
  <cp:revision>181</cp:revision>
  <dcterms:created xsi:type="dcterms:W3CDTF">2020-09-07T09:38:50Z</dcterms:created>
  <dcterms:modified xsi:type="dcterms:W3CDTF">2023-03-14T09:41:23Z</dcterms:modified>
  <cp:category/>
  <dc:identifier/>
  <cp:contentStatus/>
  <dc:language/>
  <cp:version/>
</cp:coreProperties>
</file>